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1633" r:id="rId3"/>
    <p:sldId id="297" r:id="rId4"/>
    <p:sldId id="1602" r:id="rId5"/>
    <p:sldId id="1620" r:id="rId6"/>
    <p:sldId id="257" r:id="rId7"/>
    <p:sldId id="273" r:id="rId8"/>
    <p:sldId id="1632" r:id="rId9"/>
    <p:sldId id="1626" r:id="rId10"/>
    <p:sldId id="282" r:id="rId11"/>
    <p:sldId id="1613" r:id="rId12"/>
    <p:sldId id="298" r:id="rId13"/>
    <p:sldId id="300" r:id="rId14"/>
    <p:sldId id="301" r:id="rId15"/>
    <p:sldId id="302" r:id="rId16"/>
    <p:sldId id="303" r:id="rId17"/>
    <p:sldId id="304" r:id="rId18"/>
    <p:sldId id="1622" r:id="rId19"/>
    <p:sldId id="1609" r:id="rId20"/>
    <p:sldId id="1627" r:id="rId21"/>
    <p:sldId id="1628" r:id="rId22"/>
    <p:sldId id="1607" r:id="rId23"/>
    <p:sldId id="1624" r:id="rId24"/>
    <p:sldId id="1631" r:id="rId25"/>
    <p:sldId id="1630" r:id="rId26"/>
    <p:sldId id="1625" r:id="rId27"/>
    <p:sldId id="1629" r:id="rId28"/>
    <p:sldId id="1612" r:id="rId29"/>
    <p:sldId id="260" r:id="rId30"/>
    <p:sldId id="1640"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coheemskerk/Library/Containers/com.apple.mail/Data/Library/Mail%20Downloads/7B83D87B-D3F0-4F2E-A922-C25ED02D082A/20211130%20begroting%202022_2026%20input%20Mv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gebruiker/Documents/Documenten%20-%20MacBook%20Air%20van%20Gebruiker/Viore/Viore/%20begroting%202022_2026%20first%20draf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57289136338558E-2"/>
          <c:y val="1.276656860367506E-2"/>
          <c:w val="0.71988799526215885"/>
          <c:h val="0.994011919902647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EFD-934C-B737-3C700C7C76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EFD-934C-B737-3C700C7C76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EFD-934C-B737-3C700C7C76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EFD-934C-B737-3C700C7C76E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EFD-934C-B737-3C700C7C76E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FD-934C-B737-3C700C7C76E4}"/>
              </c:ext>
            </c:extLst>
          </c:dPt>
          <c:dLbls>
            <c:dLbl>
              <c:idx val="3"/>
              <c:layout>
                <c:manualLayout>
                  <c:x val="5.2125984251968453E-2"/>
                  <c:y val="0.119145523476232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FD-934C-B737-3C700C7C76E4}"/>
                </c:ext>
              </c:extLst>
            </c:dLbl>
            <c:dLbl>
              <c:idx val="4"/>
              <c:layout>
                <c:manualLayout>
                  <c:x val="4.4058019063406499E-2"/>
                  <c:y val="0.235775736366287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FD-934C-B737-3C700C7C76E4}"/>
                </c:ext>
              </c:extLst>
            </c:dLbl>
            <c:dLbl>
              <c:idx val="5"/>
              <c:layout>
                <c:manualLayout>
                  <c:x val="1.1577289680895152E-2"/>
                  <c:y val="0.133419728783902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EFD-934C-B737-3C700C7C76E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Output!$B$3:$B$8</c:f>
              <c:strCache>
                <c:ptCount val="6"/>
                <c:pt idx="0">
                  <c:v>Salariskosten</c:v>
                </c:pt>
                <c:pt idx="1">
                  <c:v>Huisvesting </c:v>
                </c:pt>
                <c:pt idx="2">
                  <c:v>Inloop en programma</c:v>
                </c:pt>
                <c:pt idx="3">
                  <c:v>Kantoor en algemene kosten</c:v>
                </c:pt>
                <c:pt idx="4">
                  <c:v>Kosten vrijwilligers</c:v>
                </c:pt>
                <c:pt idx="5">
                  <c:v>Marketing en communicatie</c:v>
                </c:pt>
              </c:strCache>
            </c:strRef>
          </c:cat>
          <c:val>
            <c:numRef>
              <c:f>Output!$C$3:$C$8</c:f>
              <c:numCache>
                <c:formatCode>0%</c:formatCode>
                <c:ptCount val="6"/>
                <c:pt idx="0">
                  <c:v>0.6</c:v>
                </c:pt>
                <c:pt idx="1">
                  <c:v>0.23</c:v>
                </c:pt>
                <c:pt idx="2">
                  <c:v>7.9802669762042949E-2</c:v>
                </c:pt>
                <c:pt idx="3">
                  <c:v>4.9912942542077773E-2</c:v>
                </c:pt>
                <c:pt idx="4">
                  <c:v>2.1183981427742311E-2</c:v>
                </c:pt>
                <c:pt idx="5">
                  <c:v>2.3215322112594312E-2</c:v>
                </c:pt>
              </c:numCache>
            </c:numRef>
          </c:val>
          <c:extLst>
            <c:ext xmlns:c16="http://schemas.microsoft.com/office/drawing/2014/chart" uri="{C3380CC4-5D6E-409C-BE32-E72D297353CC}">
              <c16:uniqueId val="{0000000C-1EFD-934C-B737-3C700C7C76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901226569391704"/>
          <c:y val="0.15973510062398999"/>
          <c:w val="0.18197232149955894"/>
          <c:h val="0.7625288571078396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5641815679556E-2"/>
          <c:y val="4.5520992464808813E-2"/>
          <c:w val="0.70982161952506795"/>
          <c:h val="0.9524907119372645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B83-5E4B-8668-E7F154DA675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B83-5E4B-8668-E7F154DA675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B83-5E4B-8668-E7F154DA675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B83-5E4B-8668-E7F154DA675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B83-5E4B-8668-E7F154DA675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B83-5E4B-8668-E7F154DA675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Sheet1!$B$2:$B$7</c:f>
              <c:strCache>
                <c:ptCount val="6"/>
                <c:pt idx="0">
                  <c:v>Goede Doelen</c:v>
                </c:pt>
                <c:pt idx="1">
                  <c:v>Overheden</c:v>
                </c:pt>
                <c:pt idx="2">
                  <c:v>Bedrijven</c:v>
                </c:pt>
                <c:pt idx="3">
                  <c:v>Particulieren</c:v>
                </c:pt>
                <c:pt idx="4">
                  <c:v>Evenementen</c:v>
                </c:pt>
                <c:pt idx="5">
                  <c:v>Bezoekers</c:v>
                </c:pt>
              </c:strCache>
            </c:strRef>
          </c:cat>
          <c:val>
            <c:numRef>
              <c:f>Sheet1!$C$2:$C$7</c:f>
              <c:numCache>
                <c:formatCode>0%</c:formatCode>
                <c:ptCount val="6"/>
                <c:pt idx="0">
                  <c:v>0.34635416666666669</c:v>
                </c:pt>
                <c:pt idx="1">
                  <c:v>0.234375</c:v>
                </c:pt>
                <c:pt idx="2">
                  <c:v>6.25E-2</c:v>
                </c:pt>
                <c:pt idx="3">
                  <c:v>8.8541666666666671E-2</c:v>
                </c:pt>
                <c:pt idx="4">
                  <c:v>7.8125E-2</c:v>
                </c:pt>
                <c:pt idx="5">
                  <c:v>5.2083333333333336E-2</c:v>
                </c:pt>
              </c:numCache>
            </c:numRef>
          </c:val>
          <c:extLst>
            <c:ext xmlns:c16="http://schemas.microsoft.com/office/drawing/2014/chart" uri="{C3380CC4-5D6E-409C-BE32-E72D297353CC}">
              <c16:uniqueId val="{0000000C-EB83-5E4B-8668-E7F154DA675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738943201713828"/>
          <c:y val="0.15431708529876972"/>
          <c:w val="0.21340336606602361"/>
          <c:h val="0.752392593038237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Uitgaven 2020-2026</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Output!$B$75</c:f>
              <c:strCache>
                <c:ptCount val="1"/>
                <c:pt idx="0">
                  <c:v>Uitgaven</c:v>
                </c:pt>
              </c:strCache>
            </c:strRef>
          </c:tx>
          <c:spPr>
            <a:solidFill>
              <a:schemeClr val="accent1"/>
            </a:solidFill>
            <a:ln>
              <a:noFill/>
            </a:ln>
            <a:effectLst/>
          </c:spPr>
          <c:invertIfNegative val="0"/>
          <c:val>
            <c:numRef>
              <c:f>Output!$B$76:$B$82</c:f>
              <c:numCache>
                <c:formatCode>General</c:formatCode>
                <c:ptCount val="7"/>
                <c:pt idx="0">
                  <c:v>172300</c:v>
                </c:pt>
                <c:pt idx="1">
                  <c:v>192000</c:v>
                </c:pt>
                <c:pt idx="2">
                  <c:v>233000</c:v>
                </c:pt>
                <c:pt idx="3">
                  <c:v>244470</c:v>
                </c:pt>
                <c:pt idx="4">
                  <c:v>302801</c:v>
                </c:pt>
                <c:pt idx="5">
                  <c:v>320928</c:v>
                </c:pt>
                <c:pt idx="6">
                  <c:v>326388</c:v>
                </c:pt>
              </c:numCache>
            </c:numRef>
          </c:val>
          <c:extLst>
            <c:ext xmlns:c16="http://schemas.microsoft.com/office/drawing/2014/chart" uri="{C3380CC4-5D6E-409C-BE32-E72D297353CC}">
              <c16:uniqueId val="{00000000-5E31-1A4D-8C30-92B2BB10F553}"/>
            </c:ext>
          </c:extLst>
        </c:ser>
        <c:dLbls>
          <c:showLegendKey val="0"/>
          <c:showVal val="0"/>
          <c:showCatName val="0"/>
          <c:showSerName val="0"/>
          <c:showPercent val="0"/>
          <c:showBubbleSize val="0"/>
        </c:dLbls>
        <c:gapWidth val="219"/>
        <c:overlap val="-27"/>
        <c:axId val="689434400"/>
        <c:axId val="685603776"/>
      </c:barChart>
      <c:catAx>
        <c:axId val="6894344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5603776"/>
        <c:crosses val="autoZero"/>
        <c:auto val="0"/>
        <c:lblAlgn val="ctr"/>
        <c:lblOffset val="100"/>
        <c:noMultiLvlLbl val="0"/>
      </c:catAx>
      <c:valAx>
        <c:axId val="68560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943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B6879-192F-CB4F-9717-367DABE510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C9EC9558-BB80-D842-B8D8-AF5759A02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0D49639A-E731-DA49-BA1D-79D95CE69C50}"/>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8216AAA5-DAD2-A34E-BB47-F77750EEBC4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3021063-9274-8F4A-B56A-12AE37F4E79E}"/>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18926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86C44-48B5-FE47-8AF5-637B0BC9FEE2}"/>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EC0F6982-2031-5044-93CB-54CFE1A1EE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708D8E93-B1CD-494F-AB22-84802E7D6ED6}"/>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A3B7171C-4762-2240-B090-4B44C63535E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95C9B8C-004F-DD4A-83BA-241F46A92458}"/>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314035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208E64-FDCB-AB47-86E0-74730849ABC9}"/>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4F92C52A-7F9E-EB44-838D-F583BF4A565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5D880937-DA2A-2643-982F-4BFB54FCA888}"/>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55F3B7C6-A1C5-984C-8AAE-6AD1E2FC7C0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1B652AA-9E18-F643-80C2-24B406EC4C1E}"/>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279531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25214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11/30/22</a:t>
            </a:fld>
            <a:endParaRPr lang="en-US"/>
          </a:p>
        </p:txBody>
      </p:sp>
      <p:sp>
        <p:nvSpPr>
          <p:cNvPr id="5" name="Holder 5"/>
          <p:cNvSpPr>
            <a:spLocks noGrp="1"/>
          </p:cNvSpPr>
          <p:nvPr>
            <p:ph type="sldNum" sz="quarter" idx="7"/>
          </p:nvPr>
        </p:nvSpPr>
        <p:spPr/>
        <p:txBody>
          <a:bodyPr lIns="0" tIns="0" rIns="0" bIns="0"/>
          <a:lstStyle>
            <a:lvl1pPr>
              <a:defRPr sz="1600" b="1" i="0">
                <a:solidFill>
                  <a:srgbClr val="F5F2E9"/>
                </a:solidFill>
                <a:latin typeface="Arial"/>
                <a:cs typeface="Arial"/>
              </a:defRPr>
            </a:lvl1pPr>
          </a:lstStyle>
          <a:p>
            <a:pPr marL="38100">
              <a:lnSpc>
                <a:spcPct val="100000"/>
              </a:lnSpc>
              <a:spcBef>
                <a:spcPts val="180"/>
              </a:spcBef>
            </a:pPr>
            <a:fld id="{81D60167-4931-47E6-BA6A-407CBD079E47}" type="slidenum">
              <a:rPr spc="35" dirty="0"/>
              <a:t>‹nr.›</a:t>
            </a:fld>
            <a:endParaRPr spc="35" dirty="0"/>
          </a:p>
        </p:txBody>
      </p:sp>
    </p:spTree>
    <p:extLst>
      <p:ext uri="{BB962C8B-B14F-4D97-AF65-F5344CB8AC3E}">
        <p14:creationId xmlns:p14="http://schemas.microsoft.com/office/powerpoint/2010/main" val="134304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BAA3D-B95F-7F4C-A650-324498E89CC9}"/>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A0655EC6-8573-B14E-B11B-609CA3164A3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EA2B5901-5AFE-5C4E-8C89-C536D06E4351}"/>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81861021-9ABE-604E-BE4E-B7A84E1AEF8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9A0C4FFC-E52E-B449-8A4F-972B85D6AEAA}"/>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367349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DEBF6-7C42-0942-9D38-4DE489CF989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7609F17-BA20-5343-BA13-A467B921B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05A4CE-1CDF-584F-A9A8-07330A7BF74F}"/>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3A04D3B8-C137-434E-BA91-DC58926B3C0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32E0CA1-2C44-E349-BDC4-17523D194DE7}"/>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68107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5A878-F4CA-5C45-8000-7608BB3F006A}"/>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4A506115-1E6B-E843-91F9-7AF660BCFED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72CD8985-21A0-2646-AF16-EEC6716944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FF8BDF08-4866-FA47-8683-E348574055D1}"/>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6" name="Tijdelijke aanduiding voor voettekst 5">
            <a:extLst>
              <a:ext uri="{FF2B5EF4-FFF2-40B4-BE49-F238E27FC236}">
                <a16:creationId xmlns:a16="http://schemas.microsoft.com/office/drawing/2014/main" id="{C9EDA502-756B-7C47-84FD-509984C36240}"/>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AC896298-7271-E746-8022-2AC02B1FB7AE}"/>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89231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A74B4-5FEC-F049-851F-90293ACBC09A}"/>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2444AED9-DE90-7C42-8C3F-2A3EACEC3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D04F49B-A941-3547-A9CE-0F1181348A2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20AFE2D2-3B0C-A348-BDF0-5A45C88D6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D1E904E-8DAD-9D40-8F7B-402F8379FB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C1B3920D-EF3A-6C42-A097-F0E67118F348}"/>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8" name="Tijdelijke aanduiding voor voettekst 7">
            <a:extLst>
              <a:ext uri="{FF2B5EF4-FFF2-40B4-BE49-F238E27FC236}">
                <a16:creationId xmlns:a16="http://schemas.microsoft.com/office/drawing/2014/main" id="{3104C31A-8893-0040-8E9C-F6551D30FB42}"/>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03D2F68F-10D7-7546-9A72-4D9E781CFBAD}"/>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179991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BAFBD-98E7-B849-958D-24B9C4B33827}"/>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9AC6877A-AA2B-9141-8414-296ABF20069F}"/>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4" name="Tijdelijke aanduiding voor voettekst 3">
            <a:extLst>
              <a:ext uri="{FF2B5EF4-FFF2-40B4-BE49-F238E27FC236}">
                <a16:creationId xmlns:a16="http://schemas.microsoft.com/office/drawing/2014/main" id="{7C1D654B-4902-704F-949B-3A70742CE25B}"/>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24D72376-D6D6-E545-B1C9-D6556DAC54A2}"/>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112187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7596D1-3923-6643-B52D-B4FBCC2B2733}"/>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3" name="Tijdelijke aanduiding voor voettekst 2">
            <a:extLst>
              <a:ext uri="{FF2B5EF4-FFF2-40B4-BE49-F238E27FC236}">
                <a16:creationId xmlns:a16="http://schemas.microsoft.com/office/drawing/2014/main" id="{9F0452D8-8670-E14A-92BE-D98B1D316059}"/>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57BFEBBD-5D7F-E942-AD19-6D87D1EF1E57}"/>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37264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BE1A5-7C8F-954D-9BC3-EFAF9F17FF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354E3521-4379-4D4B-A3EE-ABF86128F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DEEF5988-AF16-5E4B-B122-E4FF50E0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909885-EE03-D24C-8425-750BC81C93A6}"/>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6" name="Tijdelijke aanduiding voor voettekst 5">
            <a:extLst>
              <a:ext uri="{FF2B5EF4-FFF2-40B4-BE49-F238E27FC236}">
                <a16:creationId xmlns:a16="http://schemas.microsoft.com/office/drawing/2014/main" id="{085ADB84-DDCB-CD49-BB42-81638720094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35A1DB96-9B0C-9A40-8D70-53319DF99966}"/>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265898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EE81E-B753-0D4E-B708-D51BE9D4085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569A8289-2CCD-B34B-9F02-F8F5A8311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F648598B-4A7C-544A-B6C1-ED4EECCB9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75A1BD-296E-C347-8685-7F77BCF7BF5D}"/>
              </a:ext>
            </a:extLst>
          </p:cNvPr>
          <p:cNvSpPr>
            <a:spLocks noGrp="1"/>
          </p:cNvSpPr>
          <p:nvPr>
            <p:ph type="dt" sz="half" idx="10"/>
          </p:nvPr>
        </p:nvSpPr>
        <p:spPr/>
        <p:txBody>
          <a:bodyPr/>
          <a:lstStyle/>
          <a:p>
            <a:fld id="{DF24C848-A589-F843-BE6C-D428EFBABEEB}" type="datetimeFigureOut">
              <a:rPr lang="en-US" smtClean="0"/>
              <a:t>11/30/22</a:t>
            </a:fld>
            <a:endParaRPr lang="en-US"/>
          </a:p>
        </p:txBody>
      </p:sp>
      <p:sp>
        <p:nvSpPr>
          <p:cNvPr id="6" name="Tijdelijke aanduiding voor voettekst 5">
            <a:extLst>
              <a:ext uri="{FF2B5EF4-FFF2-40B4-BE49-F238E27FC236}">
                <a16:creationId xmlns:a16="http://schemas.microsoft.com/office/drawing/2014/main" id="{13DC187D-0562-D743-B511-6BAD1A6B232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D56420E-9517-A64A-B729-3C63E771E2B0}"/>
              </a:ext>
            </a:extLst>
          </p:cNvPr>
          <p:cNvSpPr>
            <a:spLocks noGrp="1"/>
          </p:cNvSpPr>
          <p:nvPr>
            <p:ph type="sldNum" sz="quarter" idx="12"/>
          </p:nvPr>
        </p:nvSpPr>
        <p:spPr/>
        <p:txBody>
          <a:bodyPr/>
          <a:lstStyle/>
          <a:p>
            <a:fld id="{B31BBDD7-19F4-3E4C-AAEE-9538CF399C3C}" type="slidenum">
              <a:rPr lang="en-US" smtClean="0"/>
              <a:t>‹nr.›</a:t>
            </a:fld>
            <a:endParaRPr lang="en-US"/>
          </a:p>
        </p:txBody>
      </p:sp>
    </p:spTree>
    <p:extLst>
      <p:ext uri="{BB962C8B-B14F-4D97-AF65-F5344CB8AC3E}">
        <p14:creationId xmlns:p14="http://schemas.microsoft.com/office/powerpoint/2010/main" val="251682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00684A-491D-844E-B9C9-43CBF2A81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FD1DB1BF-1B4F-DD4C-A23C-45259BC7E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16571A25-87E4-6B40-8BC8-B3DA2B7BD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4C848-A589-F843-BE6C-D428EFBABEEB}" type="datetimeFigureOut">
              <a:rPr lang="en-US" smtClean="0"/>
              <a:t>11/30/22</a:t>
            </a:fld>
            <a:endParaRPr lang="en-US"/>
          </a:p>
        </p:txBody>
      </p:sp>
      <p:sp>
        <p:nvSpPr>
          <p:cNvPr id="5" name="Tijdelijke aanduiding voor voettekst 4">
            <a:extLst>
              <a:ext uri="{FF2B5EF4-FFF2-40B4-BE49-F238E27FC236}">
                <a16:creationId xmlns:a16="http://schemas.microsoft.com/office/drawing/2014/main" id="{6C1545F6-8786-374B-B1DD-73795E794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82F5949A-F3B6-5B42-AEB8-7D51CCB5F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BBDD7-19F4-3E4C-AAEE-9538CF399C3C}" type="slidenum">
              <a:rPr lang="en-US" smtClean="0"/>
              <a:t>‹nr.›</a:t>
            </a:fld>
            <a:endParaRPr lang="en-US"/>
          </a:p>
        </p:txBody>
      </p:sp>
    </p:spTree>
    <p:extLst>
      <p:ext uri="{BB962C8B-B14F-4D97-AF65-F5344CB8AC3E}">
        <p14:creationId xmlns:p14="http://schemas.microsoft.com/office/powerpoint/2010/main" val="2412440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image" Target="../media/image128.png"/><Relationship Id="rId16"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image" Target="../media/image42.jpg"/><Relationship Id="rId21" Type="http://schemas.openxmlformats.org/officeDocument/2006/relationships/image" Target="../media/image37.jpg"/><Relationship Id="rId42" Type="http://schemas.openxmlformats.org/officeDocument/2006/relationships/image" Target="../media/image58.png"/><Relationship Id="rId47" Type="http://schemas.openxmlformats.org/officeDocument/2006/relationships/image" Target="../media/image63.jpg"/><Relationship Id="rId63" Type="http://schemas.openxmlformats.org/officeDocument/2006/relationships/image" Target="../media/image79.png"/><Relationship Id="rId68" Type="http://schemas.openxmlformats.org/officeDocument/2006/relationships/image" Target="../media/image84.png"/><Relationship Id="rId16" Type="http://schemas.openxmlformats.org/officeDocument/2006/relationships/image" Target="../media/image32.jpg"/><Relationship Id="rId11" Type="http://schemas.openxmlformats.org/officeDocument/2006/relationships/image" Target="../media/image27.jpg"/><Relationship Id="rId24" Type="http://schemas.openxmlformats.org/officeDocument/2006/relationships/image" Target="../media/image40.jpg"/><Relationship Id="rId32" Type="http://schemas.openxmlformats.org/officeDocument/2006/relationships/image" Target="../media/image48.jpg"/><Relationship Id="rId37" Type="http://schemas.openxmlformats.org/officeDocument/2006/relationships/image" Target="../media/image53.png"/><Relationship Id="rId40" Type="http://schemas.openxmlformats.org/officeDocument/2006/relationships/image" Target="../media/image56.jpg"/><Relationship Id="rId45" Type="http://schemas.openxmlformats.org/officeDocument/2006/relationships/image" Target="../media/image61.jpg"/><Relationship Id="rId53" Type="http://schemas.openxmlformats.org/officeDocument/2006/relationships/image" Target="../media/image69.png"/><Relationship Id="rId58" Type="http://schemas.openxmlformats.org/officeDocument/2006/relationships/image" Target="../media/image74.jpg"/><Relationship Id="rId66" Type="http://schemas.openxmlformats.org/officeDocument/2006/relationships/image" Target="../media/image82.png"/><Relationship Id="rId74" Type="http://schemas.openxmlformats.org/officeDocument/2006/relationships/image" Target="../media/image90.jpg"/><Relationship Id="rId79" Type="http://schemas.openxmlformats.org/officeDocument/2006/relationships/image" Target="../media/image95.png"/><Relationship Id="rId5" Type="http://schemas.openxmlformats.org/officeDocument/2006/relationships/image" Target="../media/image21.jpg"/><Relationship Id="rId61" Type="http://schemas.openxmlformats.org/officeDocument/2006/relationships/image" Target="../media/image77.jpg"/><Relationship Id="rId19" Type="http://schemas.openxmlformats.org/officeDocument/2006/relationships/image" Target="../media/image35.jpg"/><Relationship Id="rId14" Type="http://schemas.openxmlformats.org/officeDocument/2006/relationships/image" Target="../media/image30.jpg"/><Relationship Id="rId22" Type="http://schemas.openxmlformats.org/officeDocument/2006/relationships/image" Target="../media/image38.jpg"/><Relationship Id="rId27" Type="http://schemas.openxmlformats.org/officeDocument/2006/relationships/image" Target="../media/image43.jpg"/><Relationship Id="rId30" Type="http://schemas.openxmlformats.org/officeDocument/2006/relationships/image" Target="../media/image46.jpg"/><Relationship Id="rId35" Type="http://schemas.openxmlformats.org/officeDocument/2006/relationships/image" Target="../media/image51.png"/><Relationship Id="rId43" Type="http://schemas.openxmlformats.org/officeDocument/2006/relationships/image" Target="../media/image59.jpg"/><Relationship Id="rId48" Type="http://schemas.openxmlformats.org/officeDocument/2006/relationships/image" Target="../media/image64.jpg"/><Relationship Id="rId56" Type="http://schemas.openxmlformats.org/officeDocument/2006/relationships/image" Target="../media/image72.jpg"/><Relationship Id="rId64" Type="http://schemas.openxmlformats.org/officeDocument/2006/relationships/image" Target="../media/image80.png"/><Relationship Id="rId69" Type="http://schemas.openxmlformats.org/officeDocument/2006/relationships/image" Target="../media/image85.png"/><Relationship Id="rId77" Type="http://schemas.openxmlformats.org/officeDocument/2006/relationships/image" Target="../media/image93.jpg"/><Relationship Id="rId8" Type="http://schemas.openxmlformats.org/officeDocument/2006/relationships/image" Target="../media/image24.jpg"/><Relationship Id="rId51" Type="http://schemas.openxmlformats.org/officeDocument/2006/relationships/image" Target="../media/image67.jpg"/><Relationship Id="rId72" Type="http://schemas.openxmlformats.org/officeDocument/2006/relationships/image" Target="../media/image88.jpg"/><Relationship Id="rId80" Type="http://schemas.openxmlformats.org/officeDocument/2006/relationships/image" Target="../media/image96.jpg"/><Relationship Id="rId3" Type="http://schemas.openxmlformats.org/officeDocument/2006/relationships/image" Target="../media/image19.jpg"/><Relationship Id="rId12" Type="http://schemas.openxmlformats.org/officeDocument/2006/relationships/image" Target="../media/image28.jpg"/><Relationship Id="rId17" Type="http://schemas.openxmlformats.org/officeDocument/2006/relationships/image" Target="../media/image33.jpg"/><Relationship Id="rId25" Type="http://schemas.openxmlformats.org/officeDocument/2006/relationships/image" Target="../media/image41.jp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jpg"/><Relationship Id="rId59" Type="http://schemas.openxmlformats.org/officeDocument/2006/relationships/image" Target="../media/image75.jpg"/><Relationship Id="rId67" Type="http://schemas.openxmlformats.org/officeDocument/2006/relationships/image" Target="../media/image83.png"/><Relationship Id="rId20" Type="http://schemas.openxmlformats.org/officeDocument/2006/relationships/image" Target="../media/image36.jpg"/><Relationship Id="rId41" Type="http://schemas.openxmlformats.org/officeDocument/2006/relationships/image" Target="../media/image57.jpg"/><Relationship Id="rId54" Type="http://schemas.openxmlformats.org/officeDocument/2006/relationships/image" Target="../media/image70.jpg"/><Relationship Id="rId62" Type="http://schemas.openxmlformats.org/officeDocument/2006/relationships/image" Target="../media/image78.png"/><Relationship Id="rId70" Type="http://schemas.openxmlformats.org/officeDocument/2006/relationships/image" Target="../media/image86.jpg"/><Relationship Id="rId75"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22.jpg"/><Relationship Id="rId15" Type="http://schemas.openxmlformats.org/officeDocument/2006/relationships/image" Target="../media/image31.jpg"/><Relationship Id="rId23" Type="http://schemas.openxmlformats.org/officeDocument/2006/relationships/image" Target="../media/image39.jp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jpg"/><Relationship Id="rId57" Type="http://schemas.openxmlformats.org/officeDocument/2006/relationships/image" Target="../media/image73.jpg"/><Relationship Id="rId10" Type="http://schemas.openxmlformats.org/officeDocument/2006/relationships/image" Target="../media/image26.png"/><Relationship Id="rId31" Type="http://schemas.openxmlformats.org/officeDocument/2006/relationships/image" Target="../media/image47.jpg"/><Relationship Id="rId44" Type="http://schemas.openxmlformats.org/officeDocument/2006/relationships/image" Target="../media/image60.jpg"/><Relationship Id="rId52" Type="http://schemas.openxmlformats.org/officeDocument/2006/relationships/image" Target="../media/image68.jpg"/><Relationship Id="rId60" Type="http://schemas.openxmlformats.org/officeDocument/2006/relationships/image" Target="../media/image76.jpg"/><Relationship Id="rId65" Type="http://schemas.openxmlformats.org/officeDocument/2006/relationships/image" Target="../media/image81.png"/><Relationship Id="rId73" Type="http://schemas.openxmlformats.org/officeDocument/2006/relationships/image" Target="../media/image89.jpg"/><Relationship Id="rId78" Type="http://schemas.openxmlformats.org/officeDocument/2006/relationships/image" Target="../media/image94.jpg"/><Relationship Id="rId4" Type="http://schemas.openxmlformats.org/officeDocument/2006/relationships/image" Target="../media/image20.jpg"/><Relationship Id="rId9" Type="http://schemas.openxmlformats.org/officeDocument/2006/relationships/image" Target="../media/image25.png"/><Relationship Id="rId13" Type="http://schemas.openxmlformats.org/officeDocument/2006/relationships/image" Target="../media/image29.jpg"/><Relationship Id="rId18" Type="http://schemas.openxmlformats.org/officeDocument/2006/relationships/image" Target="../media/image34.jpg"/><Relationship Id="rId39" Type="http://schemas.openxmlformats.org/officeDocument/2006/relationships/image" Target="../media/image55.jpg"/><Relationship Id="rId34" Type="http://schemas.openxmlformats.org/officeDocument/2006/relationships/image" Target="../media/image50.png"/><Relationship Id="rId50" Type="http://schemas.openxmlformats.org/officeDocument/2006/relationships/image" Target="../media/image66.jpg"/><Relationship Id="rId55" Type="http://schemas.openxmlformats.org/officeDocument/2006/relationships/image" Target="../media/image71.jpg"/><Relationship Id="rId76" Type="http://schemas.openxmlformats.org/officeDocument/2006/relationships/image" Target="../media/image92.jpg"/><Relationship Id="rId7" Type="http://schemas.openxmlformats.org/officeDocument/2006/relationships/image" Target="../media/image23.jpg"/><Relationship Id="rId71" Type="http://schemas.openxmlformats.org/officeDocument/2006/relationships/image" Target="../media/image87.png"/><Relationship Id="rId2" Type="http://schemas.openxmlformats.org/officeDocument/2006/relationships/image" Target="../media/image18.jpg"/><Relationship Id="rId29" Type="http://schemas.openxmlformats.org/officeDocument/2006/relationships/image" Target="../media/image45.jpg"/></Relationships>
</file>

<file path=ppt/slides/_rels/slide7.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svg"/><Relationship Id="rId26" Type="http://schemas.openxmlformats.org/officeDocument/2006/relationships/image" Target="../media/image121.sv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2.png"/><Relationship Id="rId25" Type="http://schemas.openxmlformats.org/officeDocument/2006/relationships/image" Target="../media/image120.png"/><Relationship Id="rId2" Type="http://schemas.openxmlformats.org/officeDocument/2006/relationships/image" Target="../media/image97.png"/><Relationship Id="rId16" Type="http://schemas.openxmlformats.org/officeDocument/2006/relationships/image" Target="../media/image111.svg"/><Relationship Id="rId20" Type="http://schemas.openxmlformats.org/officeDocument/2006/relationships/image" Target="../media/image115.svg"/><Relationship Id="rId1" Type="http://schemas.openxmlformats.org/officeDocument/2006/relationships/slideLayout" Target="../slideLayouts/slideLayout7.xml"/><Relationship Id="rId6" Type="http://schemas.openxmlformats.org/officeDocument/2006/relationships/image" Target="../media/image101.svg"/><Relationship Id="rId11" Type="http://schemas.openxmlformats.org/officeDocument/2006/relationships/image" Target="../media/image106.png"/><Relationship Id="rId24" Type="http://schemas.openxmlformats.org/officeDocument/2006/relationships/image" Target="../media/image119.sv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10" Type="http://schemas.openxmlformats.org/officeDocument/2006/relationships/image" Target="../media/image105.svg"/><Relationship Id="rId19" Type="http://schemas.openxmlformats.org/officeDocument/2006/relationships/image" Target="../media/image114.pn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09.svg"/><Relationship Id="rId22" Type="http://schemas.openxmlformats.org/officeDocument/2006/relationships/image" Target="../media/image117.svg"/><Relationship Id="rId27"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23EFE3A3-E50D-5A44-AF4E-665CAA3CD2CC}"/>
              </a:ext>
            </a:extLst>
          </p:cNvPr>
          <p:cNvSpPr>
            <a:spLocks noGrp="1"/>
          </p:cNvSpPr>
          <p:nvPr>
            <p:ph type="ctrTitle"/>
          </p:nvPr>
        </p:nvSpPr>
        <p:spPr>
          <a:xfrm>
            <a:off x="638881" y="390525"/>
            <a:ext cx="10909640" cy="1510301"/>
          </a:xfrm>
        </p:spPr>
        <p:txBody>
          <a:bodyPr anchor="ctr">
            <a:normAutofit/>
          </a:bodyPr>
          <a:lstStyle/>
          <a:p>
            <a:r>
              <a:rPr lang="nl-NL" sz="6600" dirty="0">
                <a:solidFill>
                  <a:srgbClr val="FFFFFF"/>
                </a:solidFill>
              </a:rPr>
              <a:t>Meer Jaren Plan ‘22-’26</a:t>
            </a:r>
          </a:p>
        </p:txBody>
      </p:sp>
      <p:sp>
        <p:nvSpPr>
          <p:cNvPr id="3" name="Ondertitel 2">
            <a:extLst>
              <a:ext uri="{FF2B5EF4-FFF2-40B4-BE49-F238E27FC236}">
                <a16:creationId xmlns:a16="http://schemas.microsoft.com/office/drawing/2014/main" id="{98B51C28-2272-6641-9279-51FB58EA0E17}"/>
              </a:ext>
            </a:extLst>
          </p:cNvPr>
          <p:cNvSpPr>
            <a:spLocks noGrp="1"/>
          </p:cNvSpPr>
          <p:nvPr>
            <p:ph type="subTitle" idx="1"/>
          </p:nvPr>
        </p:nvSpPr>
        <p:spPr>
          <a:xfrm>
            <a:off x="2895601" y="1900826"/>
            <a:ext cx="6396204" cy="662542"/>
          </a:xfrm>
        </p:spPr>
        <p:txBody>
          <a:bodyPr anchor="ctr">
            <a:normAutofit fontScale="85000" lnSpcReduction="20000"/>
          </a:bodyPr>
          <a:lstStyle/>
          <a:p>
            <a:r>
              <a:rPr lang="nl-NL" dirty="0">
                <a:solidFill>
                  <a:srgbClr val="FFFFFF"/>
                </a:solidFill>
              </a:rPr>
              <a:t>December 2022</a:t>
            </a:r>
          </a:p>
          <a:p>
            <a:r>
              <a:rPr lang="nl-NL" dirty="0">
                <a:solidFill>
                  <a:srgbClr val="FFFFFF"/>
                </a:solidFill>
              </a:rPr>
              <a:t>Tergooi MC overleg</a:t>
            </a:r>
          </a:p>
        </p:txBody>
      </p:sp>
      <p:sp>
        <p:nvSpPr>
          <p:cNvPr id="75"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iore.org|Voor iedereen die leeft met kanker">
            <a:extLst>
              <a:ext uri="{FF2B5EF4-FFF2-40B4-BE49-F238E27FC236}">
                <a16:creationId xmlns:a16="http://schemas.microsoft.com/office/drawing/2014/main" id="{6776E216-FB33-994A-9388-54430DD431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8219" y="4388132"/>
            <a:ext cx="6252415" cy="164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2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1366342"/>
            <a:ext cx="7592603" cy="4782208"/>
          </a:xfrm>
        </p:spPr>
        <p:txBody>
          <a:bodyPr>
            <a:normAutofit/>
          </a:bodyPr>
          <a:lstStyle/>
          <a:p>
            <a:r>
              <a:rPr lang="nl-NL" sz="2400" dirty="0"/>
              <a:t>In 2030 is de prognose 1 – 1,4 miljoen (oud)patiënten</a:t>
            </a:r>
          </a:p>
          <a:p>
            <a:r>
              <a:rPr lang="nl-NL" sz="2400" dirty="0"/>
              <a:t>30% van (oud)patiënten heeft behoefte aan informele ondersteuning*</a:t>
            </a:r>
          </a:p>
          <a:p>
            <a:r>
              <a:rPr lang="nl-NL" sz="2400" dirty="0">
                <a:effectLst/>
                <a:ea typeface="Calibri" panose="020F0502020204030204" pitchFamily="34" charset="0"/>
                <a:cs typeface="Times New Roman" panose="02020603050405020304" pitchFamily="18" charset="0"/>
              </a:rPr>
              <a:t>Het Sinzer rapport geeft aan 15 x huidige aantal bezoekers en bezoeken</a:t>
            </a:r>
            <a:r>
              <a:rPr lang="nl-NL" sz="2400" dirty="0">
                <a:ea typeface="Calibri" panose="020F0502020204030204" pitchFamily="34" charset="0"/>
                <a:cs typeface="Times New Roman" panose="02020603050405020304" pitchFamily="18" charset="0"/>
              </a:rPr>
              <a:t> in 2030</a:t>
            </a:r>
            <a:endParaRPr lang="nl-NL" sz="2400" dirty="0">
              <a:effectLst/>
              <a:ea typeface="Calibri" panose="020F0502020204030204" pitchFamily="34" charset="0"/>
              <a:cs typeface="Times New Roman" panose="02020603050405020304" pitchFamily="18" charset="0"/>
            </a:endParaRPr>
          </a:p>
          <a:p>
            <a:r>
              <a:rPr lang="nl-NL" sz="2400" dirty="0"/>
              <a:t>Druk op vrijwilligers</a:t>
            </a:r>
          </a:p>
          <a:p>
            <a:pPr lvl="1"/>
            <a:r>
              <a:rPr lang="nl-NL" dirty="0"/>
              <a:t>Groep 40-60 jaar wordt kleiner</a:t>
            </a:r>
          </a:p>
          <a:p>
            <a:pPr lvl="1"/>
            <a:r>
              <a:rPr lang="nl-NL" dirty="0"/>
              <a:t>Projectbasis i.p.v. langdurige verbinding</a:t>
            </a:r>
          </a:p>
          <a:p>
            <a:r>
              <a:rPr lang="nl-NL" sz="2400" dirty="0"/>
              <a:t>Wat betekent dit voor de regio Gooi &amp; Vechtstreken?</a:t>
            </a:r>
          </a:p>
          <a:p>
            <a:pPr marL="0" indent="0">
              <a:buNone/>
            </a:pPr>
            <a:endParaRPr lang="nl-NL" sz="1200" dirty="0"/>
          </a:p>
          <a:p>
            <a:pPr marL="0" indent="0">
              <a:buNone/>
            </a:pPr>
            <a:r>
              <a:rPr lang="nl-NL" sz="1200" dirty="0"/>
              <a:t>* Landelijk onderzoek NFK en haar lid organisaties mei 2018</a:t>
            </a:r>
          </a:p>
          <a:p>
            <a:pPr marL="0" indent="0">
              <a:buNone/>
            </a:pPr>
            <a:endParaRPr lang="nl-NL" dirty="0"/>
          </a:p>
          <a:p>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1051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FFFFFF"/>
                </a:solidFill>
              </a:rPr>
              <a:t>Wat komt er op ons af? </a:t>
            </a:r>
          </a:p>
        </p:txBody>
      </p:sp>
      <p:pic>
        <p:nvPicPr>
          <p:cNvPr id="12" name="Picture 2" descr="Viore.org|Voor iedereen die leeft met kanker">
            <a:extLst>
              <a:ext uri="{FF2B5EF4-FFF2-40B4-BE49-F238E27FC236}">
                <a16:creationId xmlns:a16="http://schemas.microsoft.com/office/drawing/2014/main" id="{06892445-BE90-9E41-B86E-C93CE3F899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5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14437"/>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FFFF"/>
                </a:solidFill>
              </a:rPr>
              <a:t>S.W.O.T.</a:t>
            </a:r>
          </a:p>
        </p:txBody>
      </p:sp>
      <p:pic>
        <p:nvPicPr>
          <p:cNvPr id="12" name="Picture 2" descr="Viore.org|Voor iedereen die leeft met kanker">
            <a:extLst>
              <a:ext uri="{FF2B5EF4-FFF2-40B4-BE49-F238E27FC236}">
                <a16:creationId xmlns:a16="http://schemas.microsoft.com/office/drawing/2014/main" id="{06892445-BE90-9E41-B86E-C93CE3F899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13" descr="Afbeelding met tafel&#10;&#10;Automatisch gegenereerde beschrijving">
            <a:extLst>
              <a:ext uri="{FF2B5EF4-FFF2-40B4-BE49-F238E27FC236}">
                <a16:creationId xmlns:a16="http://schemas.microsoft.com/office/drawing/2014/main" id="{6AE67743-2CD4-B74D-B52B-7FEB86C12DF9}"/>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100000"/>
                    </a14:imgEffect>
                    <a14:imgEffect>
                      <a14:colorTemperature colorTemp="7299"/>
                    </a14:imgEffect>
                    <a14:imgEffect>
                      <a14:saturation sat="400000"/>
                    </a14:imgEffect>
                  </a14:imgLayer>
                </a14:imgProps>
              </a:ext>
            </a:extLst>
          </a:blip>
          <a:stretch>
            <a:fillRect/>
          </a:stretch>
        </p:blipFill>
        <p:spPr>
          <a:xfrm>
            <a:off x="3961872" y="940326"/>
            <a:ext cx="7951101" cy="4809925"/>
          </a:xfrm>
          <a:prstGeom prst="rect">
            <a:avLst/>
          </a:prstGeom>
          <a:blipFill dpi="0" rotWithShape="1">
            <a:blip r:embed="rId5">
              <a:alphaModFix amt="85000"/>
            </a:blip>
            <a:srcRect/>
            <a:tile tx="0" ty="0" sx="100000" sy="100000" flip="none" algn="tl"/>
          </a:blipFill>
        </p:spPr>
      </p:pic>
    </p:spTree>
    <p:extLst>
      <p:ext uri="{BB962C8B-B14F-4D97-AF65-F5344CB8AC3E}">
        <p14:creationId xmlns:p14="http://schemas.microsoft.com/office/powerpoint/2010/main" val="169060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1671354"/>
            <a:ext cx="7067587" cy="3909637"/>
          </a:xfrm>
        </p:spPr>
        <p:txBody>
          <a:bodyPr>
            <a:normAutofit/>
          </a:bodyPr>
          <a:lstStyle/>
          <a:p>
            <a:pPr marL="457200" indent="-457200">
              <a:buFont typeface="+mj-lt"/>
              <a:buAutoNum type="arabicPeriod"/>
            </a:pPr>
            <a:r>
              <a:rPr lang="nl-NL" sz="2400"/>
              <a:t>Het verbeteren en verankeren van de  beeldvorming en relevantie van Viore bij haar belanghebbenden </a:t>
            </a:r>
          </a:p>
          <a:p>
            <a:pPr marL="457200" indent="-457200">
              <a:buFont typeface="+mj-lt"/>
              <a:buAutoNum type="arabicPeriod"/>
            </a:pPr>
            <a:r>
              <a:rPr lang="nl-NL" sz="2400"/>
              <a:t>Het positioneren van Viore als een natuurlijke schakel in de oncologische zorgketen</a:t>
            </a:r>
          </a:p>
          <a:p>
            <a:pPr marL="457200" indent="-457200">
              <a:buFont typeface="+mj-lt"/>
              <a:buAutoNum type="arabicPeriod"/>
            </a:pPr>
            <a:r>
              <a:rPr lang="nl-NL" sz="2400"/>
              <a:t>Het ontwikkelen van een toekomstbestendig programma, dat aansluit op het beoogd maatschappelijk nut van Viore</a:t>
            </a:r>
          </a:p>
          <a:p>
            <a:endParaRPr lang="nl-NL"/>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5" y="697851"/>
            <a:ext cx="3482747"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rPr>
              <a:t>Het MJP heeft 3 strategische doelstellingen</a:t>
            </a:r>
            <a:endParaRPr lang="nl-NL" b="1">
              <a:solidFill>
                <a:schemeClr val="bg1"/>
              </a:solidFill>
            </a:endParaRPr>
          </a:p>
        </p:txBody>
      </p:sp>
      <p:pic>
        <p:nvPicPr>
          <p:cNvPr id="10" name="Picture 2" descr="Viore.org|Voor iedereen die leeft met kanker">
            <a:extLst>
              <a:ext uri="{FF2B5EF4-FFF2-40B4-BE49-F238E27FC236}">
                <a16:creationId xmlns:a16="http://schemas.microsoft.com/office/drawing/2014/main" id="{C84F223C-3940-DE4D-96B2-A2D6B85077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9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2280952"/>
            <a:ext cx="7067587" cy="3541775"/>
          </a:xfrm>
        </p:spPr>
        <p:txBody>
          <a:bodyPr>
            <a:normAutofit/>
          </a:bodyPr>
          <a:lstStyle/>
          <a:p>
            <a:pPr marL="457200" indent="-457200">
              <a:buFont typeface="+mj-lt"/>
              <a:buAutoNum type="arabicPeriod"/>
            </a:pPr>
            <a:r>
              <a:rPr lang="nl-NL" sz="2400" dirty="0"/>
              <a:t>Het neerzetten van een professionele organisatie, waaronder passende bemensing, uitgewerkt beleid en passende processen</a:t>
            </a:r>
          </a:p>
          <a:p>
            <a:pPr marL="457200" indent="-457200">
              <a:buFont typeface="+mj-lt"/>
              <a:buAutoNum type="arabicPeriod"/>
            </a:pPr>
            <a:r>
              <a:rPr lang="nl-NL" sz="2400" dirty="0"/>
              <a:t>Een solide financiële bedrijfsvoering en het uitwerken van financieel kader dat invulling kan geven aan toekomstige ambities</a:t>
            </a:r>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47842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rPr>
              <a:t>Additionele doelstellingen</a:t>
            </a:r>
            <a:endParaRPr lang="nl-NL" b="1">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8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1850029"/>
            <a:ext cx="7067587" cy="3541775"/>
          </a:xfrm>
        </p:spPr>
        <p:txBody>
          <a:bodyPr>
            <a:normAutofit/>
          </a:bodyPr>
          <a:lstStyle/>
          <a:p>
            <a:pPr marL="0" indent="0">
              <a:buNone/>
            </a:pPr>
            <a:r>
              <a:rPr lang="nl-NL" sz="2400"/>
              <a:t>Iedereen die leeft met kanker heeft dicht bij huis toegang tot psychosociale ondersteuning als aanvulling op de medische zorg. </a:t>
            </a:r>
          </a:p>
          <a:p>
            <a:pPr marL="0" indent="0">
              <a:buNone/>
            </a:pPr>
            <a:r>
              <a:rPr lang="nl-NL" sz="2400"/>
              <a:t>Wij zijn er van overtuigd dat die ondersteuning een waardevolle bijdrage levert aan de kwaliteit van leven mét en na de ziekte en het (her)vinden van de innerlijke veerkracht. </a:t>
            </a:r>
          </a:p>
          <a:p>
            <a:pPr marL="0" indent="0">
              <a:buNone/>
            </a:pPr>
            <a:endParaRPr lang="nl-NL"/>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47842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Visie</a:t>
            </a:r>
          </a:p>
          <a:p>
            <a:r>
              <a:rPr lang="nl-NL" sz="2800" b="1" dirty="0">
                <a:solidFill>
                  <a:schemeClr val="bg1"/>
                </a:solidFill>
              </a:rPr>
              <a:t>(waar staan we voor)</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4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2469931"/>
            <a:ext cx="7067587" cy="2921873"/>
          </a:xfrm>
        </p:spPr>
        <p:txBody>
          <a:bodyPr>
            <a:normAutofit/>
          </a:bodyPr>
          <a:lstStyle/>
          <a:p>
            <a:pPr marL="0" indent="0">
              <a:buNone/>
            </a:pPr>
            <a:r>
              <a:rPr lang="nl-NL" sz="2400"/>
              <a:t>Viore biedt hoogwaardige, veelzijdige, emotionele en sociale ondersteuning voor iedereen in de regio, die leeft met kanker, als patiënt, naaste of nabestaande. </a:t>
            </a:r>
          </a:p>
          <a:p>
            <a:pPr marL="0" indent="0">
              <a:buNone/>
            </a:pPr>
            <a:r>
              <a:rPr lang="nl-NL" sz="2400"/>
              <a:t>Met als doel de kwaliteit van leven te vergroten. </a:t>
            </a:r>
          </a:p>
          <a:p>
            <a:pPr marL="0" indent="0">
              <a:buNone/>
            </a:pPr>
            <a:endParaRPr lang="nl-NL"/>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53055" y="1212856"/>
            <a:ext cx="376177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Missie</a:t>
            </a:r>
          </a:p>
          <a:p>
            <a:r>
              <a:rPr lang="nl-NL" sz="2800" b="1" dirty="0">
                <a:solidFill>
                  <a:schemeClr val="bg1"/>
                </a:solidFill>
              </a:rPr>
              <a:t>(wat willen we bereiken)</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9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966953"/>
            <a:ext cx="7067587" cy="4424852"/>
          </a:xfrm>
        </p:spPr>
        <p:txBody>
          <a:bodyPr>
            <a:normAutofit fontScale="92500" lnSpcReduction="10000"/>
          </a:bodyPr>
          <a:lstStyle/>
          <a:p>
            <a:pPr marL="0" indent="0">
              <a:buNone/>
            </a:pPr>
            <a:r>
              <a:rPr lang="nl-NL" sz="2400" b="1" dirty="0"/>
              <a:t>Gastvrij</a:t>
            </a:r>
            <a:r>
              <a:rPr lang="nl-NL" sz="2400" dirty="0"/>
              <a:t> </a:t>
            </a:r>
          </a:p>
          <a:p>
            <a:pPr lvl="0" fontAlgn="base"/>
            <a:r>
              <a:rPr lang="nl-NL" sz="2400" dirty="0"/>
              <a:t>We zorgen ervoor dat elke bezoeker zich welkom voelt </a:t>
            </a:r>
          </a:p>
          <a:p>
            <a:pPr lvl="0" fontAlgn="base"/>
            <a:r>
              <a:rPr lang="nl-NL" sz="2400" dirty="0"/>
              <a:t>We bieden een veilige en warme omgeving  </a:t>
            </a:r>
          </a:p>
          <a:p>
            <a:pPr marL="0" indent="0">
              <a:buNone/>
            </a:pPr>
            <a:r>
              <a:rPr lang="nl-NL" sz="2400" dirty="0"/>
              <a:t>  </a:t>
            </a:r>
          </a:p>
          <a:p>
            <a:pPr marL="0" indent="0">
              <a:buNone/>
            </a:pPr>
            <a:r>
              <a:rPr lang="nl-NL" sz="2400" b="1" dirty="0"/>
              <a:t>Persoonlijk </a:t>
            </a:r>
          </a:p>
          <a:p>
            <a:pPr lvl="0" fontAlgn="base"/>
            <a:r>
              <a:rPr lang="nl-NL" sz="2400" dirty="0"/>
              <a:t>We bieden een luisterend oor en ondersteuning </a:t>
            </a:r>
          </a:p>
          <a:p>
            <a:pPr lvl="0" fontAlgn="base"/>
            <a:r>
              <a:rPr lang="nl-NL" sz="2400" dirty="0"/>
              <a:t>We stellen behoeften en wensen centraal  </a:t>
            </a:r>
          </a:p>
          <a:p>
            <a:pPr marL="0" indent="0">
              <a:buNone/>
            </a:pPr>
            <a:r>
              <a:rPr lang="nl-NL" sz="2400" dirty="0"/>
              <a:t>  </a:t>
            </a:r>
          </a:p>
          <a:p>
            <a:pPr marL="0" indent="0">
              <a:buNone/>
            </a:pPr>
            <a:r>
              <a:rPr lang="nl-NL" sz="2400" b="1" dirty="0"/>
              <a:t>Met Compassie  </a:t>
            </a:r>
          </a:p>
          <a:p>
            <a:pPr lvl="0" fontAlgn="base"/>
            <a:r>
              <a:rPr lang="nl-NL" sz="2400" dirty="0"/>
              <a:t>We luisteren zonder oordeel en met respect  </a:t>
            </a:r>
          </a:p>
          <a:p>
            <a:pPr lvl="0" fontAlgn="base"/>
            <a:r>
              <a:rPr lang="nl-NL" sz="2400" dirty="0"/>
              <a:t>We geven aandacht en tonen begrip  </a:t>
            </a:r>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47842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rPr>
              <a:t>Kernwaarden</a:t>
            </a:r>
            <a:endParaRPr lang="nl-NL" b="1">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5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2028497"/>
            <a:ext cx="7067587" cy="3363308"/>
          </a:xfrm>
        </p:spPr>
        <p:txBody>
          <a:bodyPr>
            <a:normAutofit/>
          </a:bodyPr>
          <a:lstStyle/>
          <a:p>
            <a:pPr lvl="0" fontAlgn="base"/>
            <a:r>
              <a:rPr lang="nl-NL" sz="2400" dirty="0"/>
              <a:t>Viore heeft een volwaardige plaats in de oncologische zorgketen, is een gewaardeerde gesprekspartner van de regionale stakeholders en wordt duurzaam financieel ondersteund</a:t>
            </a:r>
          </a:p>
          <a:p>
            <a:pPr lvl="0" fontAlgn="base"/>
            <a:r>
              <a:rPr lang="nl-NL" sz="2400" dirty="0"/>
              <a:t>Elke kankerpatiënt, naaste of nabestaande uit de regio weet dat Viore dé laagdrempelige, veilige plek is voor een veelzijdig aanbod aan emotionele en sociale ondersteuning en activiteiten naar behoefte </a:t>
            </a:r>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47842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rPr>
              <a:t>Onze ambities</a:t>
            </a:r>
            <a:endParaRPr lang="nl-NL" b="1">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6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094400" y="1177157"/>
            <a:ext cx="7970974" cy="4246179"/>
          </a:xfrm>
        </p:spPr>
        <p:txBody>
          <a:bodyPr>
            <a:normAutofit/>
          </a:bodyPr>
          <a:lstStyle/>
          <a:p>
            <a:pPr lvl="0" fontAlgn="base"/>
            <a:r>
              <a:rPr lang="nl-NL" sz="2400" dirty="0"/>
              <a:t>Vergroten van de beeldvorming en relevantie van Viore</a:t>
            </a:r>
          </a:p>
          <a:p>
            <a:pPr lvl="1" fontAlgn="base"/>
            <a:r>
              <a:rPr lang="nl-NL" sz="2000" dirty="0"/>
              <a:t>Enquête bezoekers, inventarisatie huidige en nieuwe communicatiemiddelen, update website, social media</a:t>
            </a:r>
          </a:p>
          <a:p>
            <a:pPr lvl="0" fontAlgn="base"/>
            <a:endParaRPr lang="nl-NL" sz="2400" dirty="0"/>
          </a:p>
          <a:p>
            <a:pPr lvl="0" fontAlgn="base"/>
            <a:r>
              <a:rPr lang="nl-NL" sz="2400" dirty="0"/>
              <a:t>Positioneren van Viore als een natuurlijke schakel in de oncologische zorgketen</a:t>
            </a:r>
          </a:p>
          <a:p>
            <a:pPr lvl="1" fontAlgn="base"/>
            <a:r>
              <a:rPr lang="nl-NL" sz="2000" dirty="0"/>
              <a:t>Binnen 5 jaar ondersteuning helder en onderscheidend te markeren</a:t>
            </a:r>
          </a:p>
          <a:p>
            <a:pPr lvl="1" fontAlgn="base"/>
            <a:r>
              <a:rPr lang="nl-NL" sz="2000" dirty="0"/>
              <a:t>Verkenning regionale zorglandschap, vergroten naamsbekendheid, opname zorgpaden, bevorderen samenwerkingen</a:t>
            </a:r>
          </a:p>
          <a:p>
            <a:pPr marL="457200" lvl="1" indent="0" fontAlgn="base">
              <a:buNone/>
            </a:pPr>
            <a:endParaRPr lang="nl-NL" sz="2000" dirty="0"/>
          </a:p>
          <a:p>
            <a:pPr lvl="0" fontAlgn="base"/>
            <a:endParaRPr lang="nl-NL" sz="2400" dirty="0"/>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761772"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Onze acties (1)</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2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094400" y="472966"/>
            <a:ext cx="7970974" cy="5703997"/>
          </a:xfrm>
        </p:spPr>
        <p:txBody>
          <a:bodyPr>
            <a:normAutofit/>
          </a:bodyPr>
          <a:lstStyle/>
          <a:p>
            <a:pPr marL="457200" lvl="1" indent="0" fontAlgn="base">
              <a:buNone/>
            </a:pPr>
            <a:endParaRPr lang="nl-NL" sz="2000" dirty="0"/>
          </a:p>
          <a:p>
            <a:pPr lvl="0" fontAlgn="base"/>
            <a:r>
              <a:rPr lang="nl-NL" sz="2400" dirty="0"/>
              <a:t>Ontwikkelen van toekomstbestendig programma dat aansluit op beoogd maatschappelijk nut</a:t>
            </a:r>
          </a:p>
          <a:p>
            <a:pPr lvl="1" fontAlgn="base"/>
            <a:r>
              <a:rPr lang="nl-NL" sz="2000" dirty="0"/>
              <a:t>Toetsen huidig aanbod, implementatie positieve gezondheid, discussie betaalde zorg, discussie online aanbod, eenzaamheidsbestrijding, diversiteit bezoekers &amp; vrijwilligers</a:t>
            </a:r>
          </a:p>
          <a:p>
            <a:pPr lvl="0" fontAlgn="base"/>
            <a:endParaRPr lang="nl-NL" sz="2400" dirty="0"/>
          </a:p>
          <a:p>
            <a:pPr lvl="0" fontAlgn="base"/>
            <a:r>
              <a:rPr lang="nl-NL" sz="2400" dirty="0"/>
              <a:t>Inrichten en aansturing van de organisatie</a:t>
            </a:r>
          </a:p>
          <a:p>
            <a:pPr lvl="1" fontAlgn="base"/>
            <a:r>
              <a:rPr lang="nl-NL" sz="2000" dirty="0"/>
              <a:t>Sturingsdocumenten, governance (WBTR, ANBI), administratieve processen, vrijwilligers beleid, kwaliteitsverbetering</a:t>
            </a:r>
          </a:p>
          <a:p>
            <a:pPr lvl="0" fontAlgn="base"/>
            <a:endParaRPr lang="nl-NL" sz="2400" dirty="0"/>
          </a:p>
          <a:p>
            <a:pPr lvl="0" fontAlgn="base"/>
            <a:r>
              <a:rPr lang="nl-NL" sz="2400" dirty="0"/>
              <a:t>Financiën</a:t>
            </a:r>
          </a:p>
          <a:p>
            <a:pPr lvl="1" fontAlgn="base"/>
            <a:r>
              <a:rPr lang="nl-NL" sz="2000" dirty="0"/>
              <a:t>Uitbreiden FC, verankering secretariaat, reeks van stappen: verhoging bijdragen, financiering derden, beleid nalatenschappen &amp; legaten, sponsor evenementen en acties, verhuur, gemeenten, etc.</a:t>
            </a:r>
          </a:p>
          <a:p>
            <a:pPr lvl="0" fontAlgn="base"/>
            <a:endParaRPr lang="nl-NL" sz="2400" dirty="0"/>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63514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Onze acties (2)</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6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1061756"/>
            <a:ext cx="7067587" cy="4743642"/>
          </a:xfrm>
        </p:spPr>
        <p:txBody>
          <a:bodyPr>
            <a:normAutofit/>
          </a:bodyPr>
          <a:lstStyle/>
          <a:p>
            <a:r>
              <a:rPr lang="nl-NL" sz="2400" dirty="0"/>
              <a:t>Rondleiding</a:t>
            </a:r>
          </a:p>
          <a:p>
            <a:r>
              <a:rPr lang="nl-NL" sz="2400" dirty="0"/>
              <a:t>Voorstel rondje</a:t>
            </a:r>
          </a:p>
          <a:p>
            <a:r>
              <a:rPr lang="nl-NL" sz="2400" dirty="0"/>
              <a:t>Meer Jaren Plan 2022 – 2026</a:t>
            </a:r>
          </a:p>
          <a:p>
            <a:pPr lvl="1"/>
            <a:r>
              <a:rPr lang="nl-NL" sz="2000" dirty="0"/>
              <a:t>Positieve Gezondheid</a:t>
            </a:r>
          </a:p>
          <a:p>
            <a:pPr lvl="1"/>
            <a:r>
              <a:rPr lang="nl-NL" sz="2000" dirty="0"/>
              <a:t>Oncologische zorgketen</a:t>
            </a:r>
          </a:p>
          <a:p>
            <a:pPr lvl="1"/>
            <a:r>
              <a:rPr lang="nl-NL" sz="2000" dirty="0"/>
              <a:t>Kinderen &amp; jongeren</a:t>
            </a:r>
          </a:p>
          <a:p>
            <a:r>
              <a:rPr lang="nl-NL" sz="2400" dirty="0"/>
              <a:t>Verwachtingen Tergooi MC</a:t>
            </a:r>
          </a:p>
          <a:p>
            <a:r>
              <a:rPr lang="nl-NL" sz="2400" dirty="0"/>
              <a:t>Overige</a:t>
            </a:r>
          </a:p>
          <a:p>
            <a:pPr lvl="1"/>
            <a:r>
              <a:rPr lang="nl-NL" sz="2000" dirty="0"/>
              <a:t>Opening</a:t>
            </a:r>
          </a:p>
          <a:p>
            <a:pPr lvl="1"/>
            <a:r>
              <a:rPr lang="nl-NL" sz="2000" dirty="0"/>
              <a:t>Bewegwijzering &amp; communicatie</a:t>
            </a:r>
          </a:p>
          <a:p>
            <a:pPr lvl="1"/>
            <a:r>
              <a:rPr lang="nl-NL" sz="2000" dirty="0"/>
              <a:t>Viore in Tergooi</a:t>
            </a:r>
          </a:p>
          <a:p>
            <a:pPr lvl="1"/>
            <a:r>
              <a:rPr lang="nl-NL" sz="2000" dirty="0"/>
              <a:t>Personeel </a:t>
            </a:r>
          </a:p>
          <a:p>
            <a:pPr lvl="1"/>
            <a:endParaRPr lang="nl-NL" sz="2000" dirty="0"/>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1051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FFFF"/>
                </a:solidFill>
              </a:rPr>
              <a:t>Agenda</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5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094400" y="472966"/>
            <a:ext cx="7970974" cy="5703997"/>
          </a:xfrm>
        </p:spPr>
        <p:txBody>
          <a:bodyPr>
            <a:normAutofit/>
          </a:bodyPr>
          <a:lstStyle/>
          <a:p>
            <a:pPr marL="457200" lvl="1" indent="0" fontAlgn="base">
              <a:buNone/>
            </a:pPr>
            <a:endParaRPr lang="nl-NL" sz="2000" dirty="0"/>
          </a:p>
          <a:p>
            <a:pPr marL="0" lvl="0" indent="0" fontAlgn="base">
              <a:buNone/>
            </a:pPr>
            <a:r>
              <a:rPr lang="nl-NL" sz="2400" u="sng" dirty="0"/>
              <a:t>Thema’s:</a:t>
            </a:r>
          </a:p>
          <a:p>
            <a:pPr lvl="0" fontAlgn="base"/>
            <a:r>
              <a:rPr lang="nl-NL" sz="2400" dirty="0"/>
              <a:t>Vergroten van beeldvorming en relevantie van Viore</a:t>
            </a:r>
          </a:p>
          <a:p>
            <a:pPr lvl="0" fontAlgn="base"/>
            <a:r>
              <a:rPr lang="nl-NL" sz="2400" dirty="0"/>
              <a:t>Positionering van Viore als natuurlijke schakel in de oncologische zorgketen</a:t>
            </a:r>
          </a:p>
          <a:p>
            <a:pPr lvl="0" fontAlgn="base"/>
            <a:r>
              <a:rPr lang="nl-NL" sz="2400" dirty="0"/>
              <a:t>Ontwikkeling van een toekomstbestendig programma</a:t>
            </a:r>
          </a:p>
          <a:p>
            <a:pPr lvl="1" fontAlgn="base"/>
            <a:r>
              <a:rPr lang="nl-NL" sz="2000" dirty="0"/>
              <a:t>Positieve gezondheid</a:t>
            </a:r>
          </a:p>
          <a:p>
            <a:pPr lvl="1" fontAlgn="base"/>
            <a:r>
              <a:rPr lang="nl-NL" sz="2000" dirty="0"/>
              <a:t>Aanbod kinderen, jongeren en gezinnen</a:t>
            </a:r>
          </a:p>
          <a:p>
            <a:pPr lvl="1" fontAlgn="base"/>
            <a:r>
              <a:rPr lang="nl-NL" sz="2000" dirty="0"/>
              <a:t>Digitale ontwikkelingen</a:t>
            </a:r>
          </a:p>
          <a:p>
            <a:pPr lvl="0" fontAlgn="base"/>
            <a:r>
              <a:rPr lang="nl-NL" sz="2400" dirty="0"/>
              <a:t>Inrichten en aansturen van de organisatie</a:t>
            </a:r>
          </a:p>
          <a:p>
            <a:pPr lvl="0" fontAlgn="base"/>
            <a:r>
              <a:rPr lang="nl-NL" sz="2400" dirty="0"/>
              <a:t>Realiseren van groei en verbreding van de financieringsbasis, actieve (regionale) fondsenwerving</a:t>
            </a:r>
          </a:p>
          <a:p>
            <a:pPr lvl="0" fontAlgn="base"/>
            <a:r>
              <a:rPr lang="nl-NL" sz="2400" dirty="0"/>
              <a:t>Relatiebeheer met gemeenten en welzijnswerk</a:t>
            </a:r>
          </a:p>
          <a:p>
            <a:pPr lvl="0" fontAlgn="base"/>
            <a:r>
              <a:rPr lang="nl-NL" sz="2400" dirty="0"/>
              <a:t>Professionaliseren van vrijwilligers (kwaliteitsnormen)</a:t>
            </a:r>
          </a:p>
          <a:p>
            <a:pPr lvl="0" fontAlgn="base"/>
            <a:endParaRPr lang="nl-NL" sz="2400" dirty="0"/>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24947"/>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63514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solidFill>
                  <a:schemeClr val="bg1"/>
                </a:solidFill>
              </a:rPr>
              <a:t>Jaarplan 2023</a:t>
            </a:r>
          </a:p>
          <a:p>
            <a:pPr algn="ctr"/>
            <a:r>
              <a:rPr lang="nl-NL" sz="2800" b="1" dirty="0">
                <a:solidFill>
                  <a:schemeClr val="bg1"/>
                </a:solidFill>
              </a:rPr>
              <a:t>Transitie &amp; Groei</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dirty="0">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5" y="1212856"/>
            <a:ext cx="3703395"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Commissies &amp; Projecten</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5">
            <a:extLst>
              <a:ext uri="{FF2B5EF4-FFF2-40B4-BE49-F238E27FC236}">
                <a16:creationId xmlns:a16="http://schemas.microsoft.com/office/drawing/2014/main" id="{07046510-BCB9-1E4E-9771-A183249BF3B1}"/>
              </a:ext>
            </a:extLst>
          </p:cNvPr>
          <p:cNvSpPr>
            <a:spLocks noGrp="1"/>
          </p:cNvSpPr>
          <p:nvPr>
            <p:ph idx="1"/>
          </p:nvPr>
        </p:nvSpPr>
        <p:spPr>
          <a:xfrm>
            <a:off x="4472771" y="1060456"/>
            <a:ext cx="7067587" cy="4780945"/>
          </a:xfrm>
        </p:spPr>
        <p:txBody>
          <a:bodyPr>
            <a:normAutofit lnSpcReduction="10000"/>
          </a:bodyPr>
          <a:lstStyle/>
          <a:p>
            <a:pPr marL="0" lvl="0" indent="0" fontAlgn="base">
              <a:buNone/>
            </a:pPr>
            <a:r>
              <a:rPr lang="nl-NL" sz="3000" u="sng" dirty="0"/>
              <a:t>Commissies</a:t>
            </a:r>
          </a:p>
          <a:p>
            <a:pPr lvl="0" fontAlgn="base"/>
            <a:r>
              <a:rPr lang="nl-NL" sz="3000" dirty="0"/>
              <a:t>Commissie Fondsenwerving</a:t>
            </a:r>
          </a:p>
          <a:p>
            <a:pPr lvl="0" fontAlgn="base"/>
            <a:r>
              <a:rPr lang="nl-NL" sz="3000" dirty="0"/>
              <a:t>Programma commissie</a:t>
            </a:r>
          </a:p>
          <a:p>
            <a:pPr marL="0" indent="0">
              <a:buNone/>
            </a:pPr>
            <a:endParaRPr lang="nl-NL" dirty="0"/>
          </a:p>
          <a:p>
            <a:pPr marL="0" indent="0">
              <a:buNone/>
            </a:pPr>
            <a:r>
              <a:rPr lang="nl-NL" u="sng" dirty="0"/>
              <a:t>Projecten</a:t>
            </a:r>
          </a:p>
          <a:p>
            <a:r>
              <a:rPr lang="nl-NL" dirty="0"/>
              <a:t>Oncologische zorgketen</a:t>
            </a:r>
          </a:p>
          <a:p>
            <a:r>
              <a:rPr lang="nl-NL" dirty="0"/>
              <a:t>Positieve Gezondheid</a:t>
            </a:r>
          </a:p>
          <a:p>
            <a:r>
              <a:rPr lang="nl-NL" dirty="0"/>
              <a:t>Gemeenten</a:t>
            </a:r>
          </a:p>
          <a:p>
            <a:r>
              <a:rPr lang="nl-NL" dirty="0"/>
              <a:t>Voorlichting</a:t>
            </a:r>
          </a:p>
          <a:p>
            <a:r>
              <a:rPr lang="nl-NL" dirty="0"/>
              <a:t>Kinderen &amp; jongeren</a:t>
            </a:r>
          </a:p>
          <a:p>
            <a:endParaRPr lang="nl-NL" dirty="0"/>
          </a:p>
        </p:txBody>
      </p:sp>
    </p:spTree>
    <p:extLst>
      <p:ext uri="{BB962C8B-B14F-4D97-AF65-F5344CB8AC3E}">
        <p14:creationId xmlns:p14="http://schemas.microsoft.com/office/powerpoint/2010/main" val="30381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dirty="0">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5" y="1212856"/>
            <a:ext cx="3703395"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Positieve </a:t>
            </a:r>
          </a:p>
          <a:p>
            <a:r>
              <a:rPr lang="nl-NL" dirty="0">
                <a:solidFill>
                  <a:schemeClr val="bg1"/>
                </a:solidFill>
              </a:rPr>
              <a:t>Gezondheid</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e result for positieve gezondheid">
            <a:extLst>
              <a:ext uri="{FF2B5EF4-FFF2-40B4-BE49-F238E27FC236}">
                <a16:creationId xmlns:a16="http://schemas.microsoft.com/office/drawing/2014/main" id="{FD75C584-0548-C14A-9161-9E856FA4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020" y="599089"/>
            <a:ext cx="8484068" cy="5376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384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63514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Onze bezoekers 2021</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282FADCF-3B1D-7BA2-E648-C1AE2C6698B2}"/>
              </a:ext>
            </a:extLst>
          </p:cNvPr>
          <p:cNvPicPr>
            <a:picLocks noChangeAspect="1"/>
          </p:cNvPicPr>
          <p:nvPr/>
        </p:nvPicPr>
        <p:blipFill>
          <a:blip r:embed="rId3"/>
          <a:stretch>
            <a:fillRect/>
          </a:stretch>
        </p:blipFill>
        <p:spPr>
          <a:xfrm>
            <a:off x="5065548" y="740759"/>
            <a:ext cx="5998347" cy="4780860"/>
          </a:xfrm>
          <a:prstGeom prst="rect">
            <a:avLst/>
          </a:prstGeom>
        </p:spPr>
      </p:pic>
    </p:spTree>
    <p:extLst>
      <p:ext uri="{BB962C8B-B14F-4D97-AF65-F5344CB8AC3E}">
        <p14:creationId xmlns:p14="http://schemas.microsoft.com/office/powerpoint/2010/main" val="120355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63514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Kosten Viore 2021</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6">
            <a:extLst>
              <a:ext uri="{FF2B5EF4-FFF2-40B4-BE49-F238E27FC236}">
                <a16:creationId xmlns:a16="http://schemas.microsoft.com/office/drawing/2014/main" id="{DE0C364D-8C69-424C-A9BF-83E601CF5BF9}"/>
              </a:ext>
            </a:extLst>
          </p:cNvPr>
          <p:cNvGraphicFramePr/>
          <p:nvPr>
            <p:extLst>
              <p:ext uri="{D42A27DB-BD31-4B8C-83A1-F6EECF244321}">
                <p14:modId xmlns:p14="http://schemas.microsoft.com/office/powerpoint/2010/main" val="1725418930"/>
              </p:ext>
            </p:extLst>
          </p:nvPr>
        </p:nvGraphicFramePr>
        <p:xfrm>
          <a:off x="3761772" y="0"/>
          <a:ext cx="8430228" cy="617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288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a:extLst>
              <a:ext uri="{FF2B5EF4-FFF2-40B4-BE49-F238E27FC236}">
                <a16:creationId xmlns:a16="http://schemas.microsoft.com/office/drawing/2014/main" id="{AD00E7A7-AD68-9177-B5C9-40389E5BE4BA}"/>
              </a:ext>
            </a:extLst>
          </p:cNvPr>
          <p:cNvGraphicFramePr/>
          <p:nvPr>
            <p:extLst>
              <p:ext uri="{D42A27DB-BD31-4B8C-83A1-F6EECF244321}">
                <p14:modId xmlns:p14="http://schemas.microsoft.com/office/powerpoint/2010/main" val="2081409906"/>
              </p:ext>
            </p:extLst>
          </p:nvPr>
        </p:nvGraphicFramePr>
        <p:xfrm>
          <a:off x="3789244" y="9370"/>
          <a:ext cx="8402756" cy="61675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6" y="1212856"/>
            <a:ext cx="363514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Financierings-</a:t>
            </a:r>
          </a:p>
          <a:p>
            <a:r>
              <a:rPr lang="nl-NL" dirty="0">
                <a:solidFill>
                  <a:schemeClr val="bg1"/>
                </a:solidFill>
              </a:rPr>
              <a:t>bronnen 2021</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7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dirty="0">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5" y="1212856"/>
            <a:ext cx="3703395"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Financiering</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ijdelijke aanduiding voor inhoud 3">
            <a:extLst>
              <a:ext uri="{FF2B5EF4-FFF2-40B4-BE49-F238E27FC236}">
                <a16:creationId xmlns:a16="http://schemas.microsoft.com/office/drawing/2014/main" id="{3A8144CA-D31A-8E9B-2838-A0F7CE3D0022}"/>
              </a:ext>
            </a:extLst>
          </p:cNvPr>
          <p:cNvGraphicFramePr>
            <a:graphicFrameLocks noGrp="1"/>
          </p:cNvGraphicFramePr>
          <p:nvPr>
            <p:ph idx="1"/>
          </p:nvPr>
        </p:nvGraphicFramePr>
        <p:xfrm>
          <a:off x="3956645" y="957431"/>
          <a:ext cx="7973585" cy="479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325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dirty="0">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14437"/>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5" y="1212856"/>
            <a:ext cx="3703395"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Tenslotte</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5">
            <a:extLst>
              <a:ext uri="{FF2B5EF4-FFF2-40B4-BE49-F238E27FC236}">
                <a16:creationId xmlns:a16="http://schemas.microsoft.com/office/drawing/2014/main" id="{07046510-BCB9-1E4E-9771-A183249BF3B1}"/>
              </a:ext>
            </a:extLst>
          </p:cNvPr>
          <p:cNvSpPr>
            <a:spLocks noGrp="1"/>
          </p:cNvSpPr>
          <p:nvPr>
            <p:ph idx="1"/>
          </p:nvPr>
        </p:nvSpPr>
        <p:spPr>
          <a:xfrm>
            <a:off x="4451256" y="806824"/>
            <a:ext cx="7614118" cy="4867195"/>
          </a:xfrm>
        </p:spPr>
        <p:txBody>
          <a:bodyPr>
            <a:normAutofit/>
          </a:bodyPr>
          <a:lstStyle/>
          <a:p>
            <a:pPr lvl="0" fontAlgn="base"/>
            <a:r>
              <a:rPr lang="nl-NL" sz="3000" dirty="0"/>
              <a:t>We streven naar een duurzame ondersteuning van ons psychosociale oncologische ondersteuning</a:t>
            </a:r>
          </a:p>
          <a:p>
            <a:pPr lvl="0" fontAlgn="base"/>
            <a:endParaRPr lang="nl-NL" sz="3000" dirty="0"/>
          </a:p>
          <a:p>
            <a:pPr lvl="0" fontAlgn="base"/>
            <a:r>
              <a:rPr lang="nl-NL" sz="3000" dirty="0"/>
              <a:t>Dit betekent dat we op verschillende vlakken verder willen professionaliseren</a:t>
            </a:r>
          </a:p>
          <a:p>
            <a:pPr lvl="0" fontAlgn="base"/>
            <a:endParaRPr lang="nl-NL" sz="3000" dirty="0"/>
          </a:p>
          <a:p>
            <a:pPr lvl="0" fontAlgn="base"/>
            <a:r>
              <a:rPr lang="nl-NL" sz="3000" dirty="0"/>
              <a:t>Belangrijkste voorwaarde: behoud van de warme en toegankelijk benadering van onze bezoekers</a:t>
            </a:r>
          </a:p>
          <a:p>
            <a:pPr marL="0" indent="0">
              <a:buNone/>
            </a:pPr>
            <a:endParaRPr lang="nl-NL" sz="3000" dirty="0"/>
          </a:p>
        </p:txBody>
      </p:sp>
    </p:spTree>
    <p:extLst>
      <p:ext uri="{BB962C8B-B14F-4D97-AF65-F5344CB8AC3E}">
        <p14:creationId xmlns:p14="http://schemas.microsoft.com/office/powerpoint/2010/main" val="4134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126625" y="1212856"/>
            <a:ext cx="3703395"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bg1"/>
                </a:solidFill>
              </a:rPr>
              <a:t>Vragen ?</a:t>
            </a:r>
            <a:endParaRPr lang="nl-NL" b="1" dirty="0">
              <a:solidFill>
                <a:schemeClr val="bg1"/>
              </a:solidFill>
            </a:endParaRP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954D2D5B-A5F2-8740-A49B-714A88F2E7EA}"/>
              </a:ext>
            </a:extLst>
          </p:cNvPr>
          <p:cNvPicPr>
            <a:picLocks noChangeAspect="1"/>
          </p:cNvPicPr>
          <p:nvPr/>
        </p:nvPicPr>
        <p:blipFill>
          <a:blip r:embed="rId3"/>
          <a:stretch>
            <a:fillRect/>
          </a:stretch>
        </p:blipFill>
        <p:spPr>
          <a:xfrm>
            <a:off x="3761772" y="0"/>
            <a:ext cx="9008388" cy="6176964"/>
          </a:xfrm>
          <a:prstGeom prst="rect">
            <a:avLst/>
          </a:prstGeom>
        </p:spPr>
      </p:pic>
    </p:spTree>
    <p:extLst>
      <p:ext uri="{BB962C8B-B14F-4D97-AF65-F5344CB8AC3E}">
        <p14:creationId xmlns:p14="http://schemas.microsoft.com/office/powerpoint/2010/main" val="340982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10" dirty="0"/>
              <a:t>TOEKOMSTVISIE:</a:t>
            </a:r>
            <a:r>
              <a:rPr spc="-140" dirty="0"/>
              <a:t> </a:t>
            </a:r>
            <a:r>
              <a:rPr dirty="0"/>
              <a:t>VISIE</a:t>
            </a:r>
            <a:r>
              <a:rPr spc="-140" dirty="0"/>
              <a:t> </a:t>
            </a:r>
            <a:r>
              <a:rPr spc="50" dirty="0"/>
              <a:t>2030</a:t>
            </a:r>
          </a:p>
        </p:txBody>
      </p:sp>
      <p:sp>
        <p:nvSpPr>
          <p:cNvPr id="3" name="object 3"/>
          <p:cNvSpPr/>
          <p:nvPr/>
        </p:nvSpPr>
        <p:spPr>
          <a:xfrm>
            <a:off x="5589902" y="1379074"/>
            <a:ext cx="6059805" cy="4282440"/>
          </a:xfrm>
          <a:custGeom>
            <a:avLst/>
            <a:gdLst/>
            <a:ahLst/>
            <a:cxnLst/>
            <a:rect l="l" t="t" r="r" b="b"/>
            <a:pathLst>
              <a:path w="6059805" h="4282440">
                <a:moveTo>
                  <a:pt x="6059791" y="0"/>
                </a:moveTo>
                <a:lnTo>
                  <a:pt x="0" y="0"/>
                </a:lnTo>
                <a:lnTo>
                  <a:pt x="0" y="4282156"/>
                </a:lnTo>
                <a:lnTo>
                  <a:pt x="6059791" y="4282156"/>
                </a:lnTo>
                <a:lnTo>
                  <a:pt x="6059791" y="0"/>
                </a:lnTo>
                <a:close/>
              </a:path>
            </a:pathLst>
          </a:custGeom>
          <a:solidFill>
            <a:srgbClr val="EE7F00"/>
          </a:solidFill>
        </p:spPr>
        <p:txBody>
          <a:bodyPr wrap="square" lIns="0" tIns="0" rIns="0" bIns="0" rtlCol="0"/>
          <a:lstStyle/>
          <a:p>
            <a:endParaRPr/>
          </a:p>
        </p:txBody>
      </p:sp>
      <p:sp>
        <p:nvSpPr>
          <p:cNvPr id="4" name="object 4"/>
          <p:cNvSpPr txBox="1"/>
          <p:nvPr/>
        </p:nvSpPr>
        <p:spPr>
          <a:xfrm>
            <a:off x="8585914" y="5473903"/>
            <a:ext cx="67945" cy="103505"/>
          </a:xfrm>
          <a:prstGeom prst="rect">
            <a:avLst/>
          </a:prstGeom>
        </p:spPr>
        <p:txBody>
          <a:bodyPr vert="horz" wrap="square" lIns="0" tIns="13970" rIns="0" bIns="0" rtlCol="0">
            <a:spAutoFit/>
          </a:bodyPr>
          <a:lstStyle/>
          <a:p>
            <a:pPr marL="12700">
              <a:lnSpc>
                <a:spcPct val="100000"/>
              </a:lnSpc>
              <a:spcBef>
                <a:spcPts val="110"/>
              </a:spcBef>
            </a:pPr>
            <a:r>
              <a:rPr sz="500" spc="55" dirty="0">
                <a:solidFill>
                  <a:srgbClr val="FFFFFF"/>
                </a:solidFill>
                <a:latin typeface="Arial"/>
                <a:cs typeface="Arial"/>
              </a:rPr>
              <a:t>4</a:t>
            </a:r>
            <a:endParaRPr sz="500">
              <a:latin typeface="Arial"/>
              <a:cs typeface="Arial"/>
            </a:endParaRPr>
          </a:p>
        </p:txBody>
      </p:sp>
      <p:sp>
        <p:nvSpPr>
          <p:cNvPr id="5" name="object 5"/>
          <p:cNvSpPr txBox="1"/>
          <p:nvPr/>
        </p:nvSpPr>
        <p:spPr>
          <a:xfrm>
            <a:off x="6357341" y="1682894"/>
            <a:ext cx="2202815" cy="163830"/>
          </a:xfrm>
          <a:prstGeom prst="rect">
            <a:avLst/>
          </a:prstGeom>
        </p:spPr>
        <p:txBody>
          <a:bodyPr vert="horz" wrap="square" lIns="0" tIns="13335" rIns="0" bIns="0" rtlCol="0">
            <a:spAutoFit/>
          </a:bodyPr>
          <a:lstStyle/>
          <a:p>
            <a:pPr marL="12700">
              <a:lnSpc>
                <a:spcPct val="100000"/>
              </a:lnSpc>
              <a:spcBef>
                <a:spcPts val="105"/>
              </a:spcBef>
            </a:pPr>
            <a:r>
              <a:rPr sz="900" b="1" spc="80" dirty="0">
                <a:solidFill>
                  <a:srgbClr val="FFFFFF"/>
                </a:solidFill>
                <a:latin typeface="Arial"/>
                <a:cs typeface="Arial"/>
              </a:rPr>
              <a:t>De</a:t>
            </a:r>
            <a:r>
              <a:rPr sz="900" b="1" spc="110" dirty="0">
                <a:solidFill>
                  <a:srgbClr val="FFFFFF"/>
                </a:solidFill>
                <a:latin typeface="Arial"/>
                <a:cs typeface="Arial"/>
              </a:rPr>
              <a:t> </a:t>
            </a:r>
            <a:r>
              <a:rPr sz="900" b="1" dirty="0">
                <a:solidFill>
                  <a:srgbClr val="FFFFFF"/>
                </a:solidFill>
                <a:latin typeface="Arial"/>
                <a:cs typeface="Arial"/>
              </a:rPr>
              <a:t>ambities</a:t>
            </a:r>
            <a:r>
              <a:rPr sz="900" b="1" spc="110" dirty="0">
                <a:solidFill>
                  <a:srgbClr val="FFFFFF"/>
                </a:solidFill>
                <a:latin typeface="Arial"/>
                <a:cs typeface="Arial"/>
              </a:rPr>
              <a:t> </a:t>
            </a:r>
            <a:r>
              <a:rPr sz="900" b="1" dirty="0">
                <a:solidFill>
                  <a:srgbClr val="FFFFFF"/>
                </a:solidFill>
                <a:latin typeface="Arial"/>
                <a:cs typeface="Arial"/>
              </a:rPr>
              <a:t>voor</a:t>
            </a:r>
            <a:r>
              <a:rPr sz="900" b="1" spc="110" dirty="0">
                <a:solidFill>
                  <a:srgbClr val="FFFFFF"/>
                </a:solidFill>
                <a:latin typeface="Arial"/>
                <a:cs typeface="Arial"/>
              </a:rPr>
              <a:t> </a:t>
            </a:r>
            <a:r>
              <a:rPr sz="900" b="1" spc="65" dirty="0">
                <a:solidFill>
                  <a:srgbClr val="FFFFFF"/>
                </a:solidFill>
                <a:latin typeface="Arial"/>
                <a:cs typeface="Arial"/>
              </a:rPr>
              <a:t>2030</a:t>
            </a:r>
            <a:r>
              <a:rPr sz="900" b="1" spc="110" dirty="0">
                <a:solidFill>
                  <a:srgbClr val="FFFFFF"/>
                </a:solidFill>
                <a:latin typeface="Arial"/>
                <a:cs typeface="Arial"/>
              </a:rPr>
              <a:t> </a:t>
            </a:r>
            <a:r>
              <a:rPr sz="900" b="1" dirty="0">
                <a:solidFill>
                  <a:srgbClr val="FFFFFF"/>
                </a:solidFill>
                <a:latin typeface="Arial"/>
                <a:cs typeface="Arial"/>
              </a:rPr>
              <a:t>in</a:t>
            </a:r>
            <a:r>
              <a:rPr sz="900" b="1" spc="110" dirty="0">
                <a:solidFill>
                  <a:srgbClr val="FFFFFF"/>
                </a:solidFill>
                <a:latin typeface="Arial"/>
                <a:cs typeface="Arial"/>
              </a:rPr>
              <a:t> </a:t>
            </a:r>
            <a:r>
              <a:rPr sz="900" b="1" spc="60" dirty="0">
                <a:solidFill>
                  <a:srgbClr val="FFFFFF"/>
                </a:solidFill>
                <a:latin typeface="Arial"/>
                <a:cs typeface="Arial"/>
              </a:rPr>
              <a:t>7</a:t>
            </a:r>
            <a:r>
              <a:rPr sz="900" b="1" spc="110" dirty="0">
                <a:solidFill>
                  <a:srgbClr val="FFFFFF"/>
                </a:solidFill>
                <a:latin typeface="Arial"/>
                <a:cs typeface="Arial"/>
              </a:rPr>
              <a:t> </a:t>
            </a:r>
            <a:r>
              <a:rPr sz="900" b="1" spc="40" dirty="0">
                <a:solidFill>
                  <a:srgbClr val="FFFFFF"/>
                </a:solidFill>
                <a:latin typeface="Arial"/>
                <a:cs typeface="Arial"/>
              </a:rPr>
              <a:t>aspecten</a:t>
            </a:r>
            <a:endParaRPr sz="900">
              <a:latin typeface="Arial"/>
              <a:cs typeface="Arial"/>
            </a:endParaRPr>
          </a:p>
        </p:txBody>
      </p:sp>
      <p:sp>
        <p:nvSpPr>
          <p:cNvPr id="6" name="object 6"/>
          <p:cNvSpPr txBox="1"/>
          <p:nvPr/>
        </p:nvSpPr>
        <p:spPr>
          <a:xfrm>
            <a:off x="5822042" y="1959846"/>
            <a:ext cx="2433955" cy="107950"/>
          </a:xfrm>
          <a:prstGeom prst="rect">
            <a:avLst/>
          </a:prstGeom>
        </p:spPr>
        <p:txBody>
          <a:bodyPr vert="horz" wrap="square" lIns="0" tIns="17145" rIns="0" bIns="0" rtlCol="0">
            <a:spAutoFit/>
          </a:bodyPr>
          <a:lstStyle/>
          <a:p>
            <a:pPr marL="12700">
              <a:lnSpc>
                <a:spcPct val="100000"/>
              </a:lnSpc>
              <a:spcBef>
                <a:spcPts val="135"/>
              </a:spcBef>
            </a:pPr>
            <a:r>
              <a:rPr sz="500" spc="55" dirty="0">
                <a:solidFill>
                  <a:srgbClr val="FFFFFF"/>
                </a:solidFill>
                <a:latin typeface="Arial"/>
                <a:cs typeface="Arial"/>
              </a:rPr>
              <a:t>Hoe</a:t>
            </a:r>
            <a:r>
              <a:rPr sz="500" spc="95" dirty="0">
                <a:solidFill>
                  <a:srgbClr val="FFFFFF"/>
                </a:solidFill>
                <a:latin typeface="Arial"/>
                <a:cs typeface="Arial"/>
              </a:rPr>
              <a:t> </a:t>
            </a:r>
            <a:r>
              <a:rPr sz="500" spc="55" dirty="0">
                <a:solidFill>
                  <a:srgbClr val="FFFFFF"/>
                </a:solidFill>
                <a:latin typeface="Arial"/>
                <a:cs typeface="Arial"/>
              </a:rPr>
              <a:t>het</a:t>
            </a:r>
            <a:r>
              <a:rPr sz="500" spc="100" dirty="0">
                <a:solidFill>
                  <a:srgbClr val="FFFFFF"/>
                </a:solidFill>
                <a:latin typeface="Arial"/>
                <a:cs typeface="Arial"/>
              </a:rPr>
              <a:t> </a:t>
            </a:r>
            <a:r>
              <a:rPr sz="500" dirty="0">
                <a:solidFill>
                  <a:srgbClr val="FFFFFF"/>
                </a:solidFill>
                <a:latin typeface="Arial"/>
                <a:cs typeface="Arial"/>
              </a:rPr>
              <a:t>ideale</a:t>
            </a:r>
            <a:r>
              <a:rPr sz="500" spc="100" dirty="0">
                <a:solidFill>
                  <a:srgbClr val="FFFFFF"/>
                </a:solidFill>
                <a:latin typeface="Arial"/>
                <a:cs typeface="Arial"/>
              </a:rPr>
              <a:t> </a:t>
            </a:r>
            <a:r>
              <a:rPr sz="500" spc="55" dirty="0">
                <a:solidFill>
                  <a:srgbClr val="FFFFFF"/>
                </a:solidFill>
                <a:latin typeface="Arial"/>
                <a:cs typeface="Arial"/>
              </a:rPr>
              <a:t>Centrum</a:t>
            </a:r>
            <a:r>
              <a:rPr sz="500" spc="100" dirty="0">
                <a:solidFill>
                  <a:srgbClr val="FFFFFF"/>
                </a:solidFill>
                <a:latin typeface="Arial"/>
                <a:cs typeface="Arial"/>
              </a:rPr>
              <a:t> </a:t>
            </a:r>
            <a:r>
              <a:rPr sz="500" dirty="0">
                <a:solidFill>
                  <a:srgbClr val="FFFFFF"/>
                </a:solidFill>
                <a:latin typeface="Arial"/>
                <a:cs typeface="Arial"/>
              </a:rPr>
              <a:t>er</a:t>
            </a:r>
            <a:r>
              <a:rPr sz="500" spc="100" dirty="0">
                <a:solidFill>
                  <a:srgbClr val="FFFFFF"/>
                </a:solidFill>
                <a:latin typeface="Arial"/>
                <a:cs typeface="Arial"/>
              </a:rPr>
              <a:t> </a:t>
            </a:r>
            <a:r>
              <a:rPr sz="500" dirty="0">
                <a:solidFill>
                  <a:srgbClr val="FFFFFF"/>
                </a:solidFill>
                <a:latin typeface="Arial"/>
                <a:cs typeface="Arial"/>
              </a:rPr>
              <a:t>in</a:t>
            </a:r>
            <a:r>
              <a:rPr sz="500" spc="100" dirty="0">
                <a:solidFill>
                  <a:srgbClr val="FFFFFF"/>
                </a:solidFill>
                <a:latin typeface="Arial"/>
                <a:cs typeface="Arial"/>
              </a:rPr>
              <a:t> </a:t>
            </a:r>
            <a:r>
              <a:rPr sz="500" spc="75" dirty="0">
                <a:solidFill>
                  <a:srgbClr val="FFFFFF"/>
                </a:solidFill>
                <a:latin typeface="Arial"/>
                <a:cs typeface="Arial"/>
              </a:rPr>
              <a:t>2030</a:t>
            </a:r>
            <a:r>
              <a:rPr sz="500" spc="100" dirty="0">
                <a:solidFill>
                  <a:srgbClr val="FFFFFF"/>
                </a:solidFill>
                <a:latin typeface="Arial"/>
                <a:cs typeface="Arial"/>
              </a:rPr>
              <a:t> </a:t>
            </a:r>
            <a:r>
              <a:rPr sz="500" dirty="0">
                <a:solidFill>
                  <a:srgbClr val="FFFFFF"/>
                </a:solidFill>
                <a:latin typeface="Arial"/>
                <a:cs typeface="Arial"/>
              </a:rPr>
              <a:t>uitziet,</a:t>
            </a:r>
            <a:r>
              <a:rPr sz="500" spc="100" dirty="0">
                <a:solidFill>
                  <a:srgbClr val="FFFFFF"/>
                </a:solidFill>
                <a:latin typeface="Arial"/>
                <a:cs typeface="Arial"/>
              </a:rPr>
              <a:t> </a:t>
            </a:r>
            <a:r>
              <a:rPr sz="500" spc="50" dirty="0">
                <a:solidFill>
                  <a:srgbClr val="FFFFFF"/>
                </a:solidFill>
                <a:latin typeface="Arial"/>
                <a:cs typeface="Arial"/>
              </a:rPr>
              <a:t>kent</a:t>
            </a:r>
            <a:r>
              <a:rPr sz="500" spc="100" dirty="0">
                <a:solidFill>
                  <a:srgbClr val="FFFFFF"/>
                </a:solidFill>
                <a:latin typeface="Arial"/>
                <a:cs typeface="Arial"/>
              </a:rPr>
              <a:t> </a:t>
            </a:r>
            <a:r>
              <a:rPr sz="500" spc="60" dirty="0">
                <a:solidFill>
                  <a:srgbClr val="FFFFFF"/>
                </a:solidFill>
                <a:latin typeface="Arial"/>
                <a:cs typeface="Arial"/>
              </a:rPr>
              <a:t>de</a:t>
            </a:r>
            <a:r>
              <a:rPr sz="500" spc="100" dirty="0">
                <a:solidFill>
                  <a:srgbClr val="FFFFFF"/>
                </a:solidFill>
                <a:latin typeface="Arial"/>
                <a:cs typeface="Arial"/>
              </a:rPr>
              <a:t> </a:t>
            </a:r>
            <a:r>
              <a:rPr sz="500" spc="55" dirty="0">
                <a:solidFill>
                  <a:srgbClr val="FFFFFF"/>
                </a:solidFill>
                <a:latin typeface="Arial"/>
                <a:cs typeface="Arial"/>
              </a:rPr>
              <a:t>volgende</a:t>
            </a:r>
            <a:r>
              <a:rPr sz="500" spc="100" dirty="0">
                <a:solidFill>
                  <a:srgbClr val="FFFFFF"/>
                </a:solidFill>
                <a:latin typeface="Arial"/>
                <a:cs typeface="Arial"/>
              </a:rPr>
              <a:t> </a:t>
            </a:r>
            <a:r>
              <a:rPr sz="500" spc="35" dirty="0">
                <a:solidFill>
                  <a:srgbClr val="FFFFFF"/>
                </a:solidFill>
                <a:latin typeface="Arial"/>
                <a:cs typeface="Arial"/>
              </a:rPr>
              <a:t>aspecten:</a:t>
            </a:r>
            <a:endParaRPr sz="500">
              <a:latin typeface="Arial"/>
              <a:cs typeface="Arial"/>
            </a:endParaRPr>
          </a:p>
        </p:txBody>
      </p:sp>
      <p:sp>
        <p:nvSpPr>
          <p:cNvPr id="7" name="object 7"/>
          <p:cNvSpPr txBox="1"/>
          <p:nvPr/>
        </p:nvSpPr>
        <p:spPr>
          <a:xfrm>
            <a:off x="5822042" y="2156935"/>
            <a:ext cx="3273425" cy="2787650"/>
          </a:xfrm>
          <a:prstGeom prst="rect">
            <a:avLst/>
          </a:prstGeom>
        </p:spPr>
        <p:txBody>
          <a:bodyPr vert="horz" wrap="square" lIns="0" tIns="11430" rIns="0" bIns="0" rtlCol="0">
            <a:spAutoFit/>
          </a:bodyPr>
          <a:lstStyle/>
          <a:p>
            <a:pPr marL="114300" marR="5080" indent="-102235" algn="just">
              <a:lnSpc>
                <a:spcPct val="151000"/>
              </a:lnSpc>
              <a:spcBef>
                <a:spcPts val="90"/>
              </a:spcBef>
              <a:buFont typeface="Arial"/>
              <a:buAutoNum type="arabicPeriod"/>
              <a:tabLst>
                <a:tab pos="114935" algn="l"/>
              </a:tabLst>
            </a:pPr>
            <a:r>
              <a:rPr sz="500" i="1" spc="50" dirty="0">
                <a:solidFill>
                  <a:srgbClr val="FFFFFF"/>
                </a:solidFill>
                <a:latin typeface="Arial"/>
                <a:cs typeface="Arial"/>
              </a:rPr>
              <a:t>Onze</a:t>
            </a:r>
            <a:r>
              <a:rPr sz="500" i="1" spc="45" dirty="0">
                <a:solidFill>
                  <a:srgbClr val="FFFFFF"/>
                </a:solidFill>
                <a:latin typeface="Arial"/>
                <a:cs typeface="Arial"/>
              </a:rPr>
              <a:t> </a:t>
            </a:r>
            <a:r>
              <a:rPr sz="500" i="1" spc="55" dirty="0">
                <a:solidFill>
                  <a:srgbClr val="FFFFFF"/>
                </a:solidFill>
                <a:latin typeface="Arial"/>
                <a:cs typeface="Arial"/>
              </a:rPr>
              <a:t>plek</a:t>
            </a:r>
            <a:r>
              <a:rPr sz="500" i="1" spc="45" dirty="0">
                <a:solidFill>
                  <a:srgbClr val="FFFFFF"/>
                </a:solidFill>
                <a:latin typeface="Arial"/>
                <a:cs typeface="Arial"/>
              </a:rPr>
              <a:t> </a:t>
            </a:r>
            <a:r>
              <a:rPr sz="500" i="1" spc="55" dirty="0">
                <a:solidFill>
                  <a:srgbClr val="FFFFFF"/>
                </a:solidFill>
                <a:latin typeface="Arial"/>
                <a:cs typeface="Arial"/>
              </a:rPr>
              <a:t>in</a:t>
            </a:r>
            <a:r>
              <a:rPr sz="500" i="1" spc="45" dirty="0">
                <a:solidFill>
                  <a:srgbClr val="FFFFFF"/>
                </a:solidFill>
                <a:latin typeface="Arial"/>
                <a:cs typeface="Arial"/>
              </a:rPr>
              <a:t> </a:t>
            </a:r>
            <a:r>
              <a:rPr sz="500" i="1" spc="65" dirty="0">
                <a:solidFill>
                  <a:srgbClr val="FFFFFF"/>
                </a:solidFill>
                <a:latin typeface="Arial"/>
                <a:cs typeface="Arial"/>
              </a:rPr>
              <a:t>de</a:t>
            </a:r>
            <a:r>
              <a:rPr sz="500" i="1" spc="45" dirty="0">
                <a:solidFill>
                  <a:srgbClr val="FFFFFF"/>
                </a:solidFill>
                <a:latin typeface="Arial"/>
                <a:cs typeface="Arial"/>
              </a:rPr>
              <a:t> </a:t>
            </a:r>
            <a:r>
              <a:rPr sz="500" i="1" spc="60" dirty="0">
                <a:solidFill>
                  <a:srgbClr val="FFFFFF"/>
                </a:solidFill>
                <a:latin typeface="Arial"/>
                <a:cs typeface="Arial"/>
              </a:rPr>
              <a:t>zorgketen</a:t>
            </a:r>
            <a:r>
              <a:rPr sz="500" i="1" spc="70" dirty="0">
                <a:solidFill>
                  <a:srgbClr val="FFFFFF"/>
                </a:solidFill>
                <a:latin typeface="Arial"/>
                <a:cs typeface="Arial"/>
              </a:rPr>
              <a:t> </a:t>
            </a:r>
            <a:r>
              <a:rPr sz="500" dirty="0">
                <a:solidFill>
                  <a:srgbClr val="FFFFFF"/>
                </a:solidFill>
                <a:latin typeface="Arial"/>
                <a:cs typeface="Arial"/>
              </a:rPr>
              <a:t>–</a:t>
            </a:r>
            <a:r>
              <a:rPr sz="500" spc="70" dirty="0">
                <a:solidFill>
                  <a:srgbClr val="FFFFFF"/>
                </a:solidFill>
                <a:latin typeface="Arial"/>
                <a:cs typeface="Arial"/>
              </a:rPr>
              <a:t> </a:t>
            </a:r>
            <a:r>
              <a:rPr sz="500" dirty="0">
                <a:solidFill>
                  <a:srgbClr val="FFFFFF"/>
                </a:solidFill>
                <a:latin typeface="Arial"/>
                <a:cs typeface="Arial"/>
              </a:rPr>
              <a:t>In</a:t>
            </a:r>
            <a:r>
              <a:rPr sz="500" spc="70" dirty="0">
                <a:solidFill>
                  <a:srgbClr val="FFFFFF"/>
                </a:solidFill>
                <a:latin typeface="Arial"/>
                <a:cs typeface="Arial"/>
              </a:rPr>
              <a:t> </a:t>
            </a:r>
            <a:r>
              <a:rPr sz="500" spc="75" dirty="0">
                <a:solidFill>
                  <a:srgbClr val="FFFFFF"/>
                </a:solidFill>
                <a:latin typeface="Arial"/>
                <a:cs typeface="Arial"/>
              </a:rPr>
              <a:t>2030</a:t>
            </a:r>
            <a:r>
              <a:rPr sz="500" spc="70" dirty="0">
                <a:solidFill>
                  <a:srgbClr val="FFFFFF"/>
                </a:solidFill>
                <a:latin typeface="Arial"/>
                <a:cs typeface="Arial"/>
              </a:rPr>
              <a:t> </a:t>
            </a:r>
            <a:r>
              <a:rPr sz="500" dirty="0">
                <a:solidFill>
                  <a:srgbClr val="FFFFFF"/>
                </a:solidFill>
                <a:latin typeface="Arial"/>
                <a:cs typeface="Arial"/>
              </a:rPr>
              <a:t>zijn</a:t>
            </a:r>
            <a:r>
              <a:rPr sz="500" spc="65" dirty="0">
                <a:solidFill>
                  <a:srgbClr val="FFFFFF"/>
                </a:solidFill>
                <a:latin typeface="Arial"/>
                <a:cs typeface="Arial"/>
              </a:rPr>
              <a:t> </a:t>
            </a:r>
            <a:r>
              <a:rPr sz="500" spc="60" dirty="0">
                <a:solidFill>
                  <a:srgbClr val="FFFFFF"/>
                </a:solidFill>
                <a:latin typeface="Arial"/>
                <a:cs typeface="Arial"/>
              </a:rPr>
              <a:t>de</a:t>
            </a:r>
            <a:r>
              <a:rPr sz="500" spc="70" dirty="0">
                <a:solidFill>
                  <a:srgbClr val="FFFFFF"/>
                </a:solidFill>
                <a:latin typeface="Arial"/>
                <a:cs typeface="Arial"/>
              </a:rPr>
              <a:t> </a:t>
            </a:r>
            <a:r>
              <a:rPr sz="500" dirty="0">
                <a:solidFill>
                  <a:srgbClr val="FFFFFF"/>
                </a:solidFill>
                <a:latin typeface="Arial"/>
                <a:cs typeface="Arial"/>
              </a:rPr>
              <a:t>Centra</a:t>
            </a:r>
            <a:r>
              <a:rPr sz="500" spc="70" dirty="0">
                <a:solidFill>
                  <a:srgbClr val="FFFFFF"/>
                </a:solidFill>
                <a:latin typeface="Arial"/>
                <a:cs typeface="Arial"/>
              </a:rPr>
              <a:t> </a:t>
            </a:r>
            <a:r>
              <a:rPr sz="500" dirty="0">
                <a:solidFill>
                  <a:srgbClr val="FFFFFF"/>
                </a:solidFill>
                <a:latin typeface="Arial"/>
                <a:cs typeface="Arial"/>
              </a:rPr>
              <a:t>een</a:t>
            </a:r>
            <a:r>
              <a:rPr sz="500" spc="70" dirty="0">
                <a:solidFill>
                  <a:srgbClr val="FFFFFF"/>
                </a:solidFill>
                <a:latin typeface="Arial"/>
                <a:cs typeface="Arial"/>
              </a:rPr>
              <a:t> </a:t>
            </a:r>
            <a:r>
              <a:rPr sz="500" spc="45" dirty="0">
                <a:solidFill>
                  <a:srgbClr val="FFFFFF"/>
                </a:solidFill>
                <a:latin typeface="Arial"/>
                <a:cs typeface="Arial"/>
              </a:rPr>
              <a:t>vanzelfsprekende</a:t>
            </a:r>
            <a:r>
              <a:rPr sz="500" spc="70" dirty="0">
                <a:solidFill>
                  <a:srgbClr val="FFFFFF"/>
                </a:solidFill>
                <a:latin typeface="Arial"/>
                <a:cs typeface="Arial"/>
              </a:rPr>
              <a:t> </a:t>
            </a:r>
            <a:r>
              <a:rPr sz="500" dirty="0">
                <a:solidFill>
                  <a:srgbClr val="FFFFFF"/>
                </a:solidFill>
                <a:latin typeface="Arial"/>
                <a:cs typeface="Arial"/>
              </a:rPr>
              <a:t>schakel</a:t>
            </a:r>
            <a:r>
              <a:rPr sz="500" spc="70" dirty="0">
                <a:solidFill>
                  <a:srgbClr val="FFFFFF"/>
                </a:solidFill>
                <a:latin typeface="Arial"/>
                <a:cs typeface="Arial"/>
              </a:rPr>
              <a:t> </a:t>
            </a:r>
            <a:r>
              <a:rPr sz="500" dirty="0">
                <a:solidFill>
                  <a:srgbClr val="FFFFFF"/>
                </a:solidFill>
                <a:latin typeface="Arial"/>
                <a:cs typeface="Arial"/>
              </a:rPr>
              <a:t>in</a:t>
            </a:r>
            <a:r>
              <a:rPr sz="500" spc="70" dirty="0">
                <a:solidFill>
                  <a:srgbClr val="FFFFFF"/>
                </a:solidFill>
                <a:latin typeface="Arial"/>
                <a:cs typeface="Arial"/>
              </a:rPr>
              <a:t> </a:t>
            </a:r>
            <a:r>
              <a:rPr sz="500" spc="60" dirty="0">
                <a:solidFill>
                  <a:srgbClr val="FFFFFF"/>
                </a:solidFill>
                <a:latin typeface="Arial"/>
                <a:cs typeface="Arial"/>
              </a:rPr>
              <a:t>de</a:t>
            </a:r>
            <a:r>
              <a:rPr sz="500" spc="65" dirty="0">
                <a:solidFill>
                  <a:srgbClr val="FFFFFF"/>
                </a:solidFill>
                <a:latin typeface="Arial"/>
                <a:cs typeface="Arial"/>
              </a:rPr>
              <a:t> </a:t>
            </a:r>
            <a:r>
              <a:rPr sz="500" spc="40" dirty="0">
                <a:solidFill>
                  <a:srgbClr val="FFFFFF"/>
                </a:solidFill>
                <a:latin typeface="Arial"/>
                <a:cs typeface="Arial"/>
              </a:rPr>
              <a:t>onco-</a:t>
            </a:r>
            <a:r>
              <a:rPr sz="500" spc="500" dirty="0">
                <a:solidFill>
                  <a:srgbClr val="FFFFFF"/>
                </a:solidFill>
                <a:latin typeface="Arial"/>
                <a:cs typeface="Arial"/>
              </a:rPr>
              <a:t> </a:t>
            </a:r>
            <a:r>
              <a:rPr sz="500" spc="45" dirty="0">
                <a:solidFill>
                  <a:srgbClr val="FFFFFF"/>
                </a:solidFill>
                <a:latin typeface="Arial"/>
                <a:cs typeface="Arial"/>
              </a:rPr>
              <a:t>logische</a:t>
            </a:r>
            <a:r>
              <a:rPr sz="500" spc="75" dirty="0">
                <a:solidFill>
                  <a:srgbClr val="FFFFFF"/>
                </a:solidFill>
                <a:latin typeface="Arial"/>
                <a:cs typeface="Arial"/>
              </a:rPr>
              <a:t> </a:t>
            </a:r>
            <a:r>
              <a:rPr sz="500" spc="50" dirty="0">
                <a:solidFill>
                  <a:srgbClr val="FFFFFF"/>
                </a:solidFill>
                <a:latin typeface="Arial"/>
                <a:cs typeface="Arial"/>
              </a:rPr>
              <a:t>zorgketen</a:t>
            </a:r>
            <a:r>
              <a:rPr sz="500" spc="75" dirty="0">
                <a:solidFill>
                  <a:srgbClr val="FFFFFF"/>
                </a:solidFill>
                <a:latin typeface="Arial"/>
                <a:cs typeface="Arial"/>
              </a:rPr>
              <a:t> </a:t>
            </a:r>
            <a:r>
              <a:rPr sz="500" dirty="0">
                <a:solidFill>
                  <a:srgbClr val="FFFFFF"/>
                </a:solidFill>
                <a:latin typeface="Arial"/>
                <a:cs typeface="Arial"/>
              </a:rPr>
              <a:t>en</a:t>
            </a:r>
            <a:r>
              <a:rPr sz="500" spc="75" dirty="0">
                <a:solidFill>
                  <a:srgbClr val="FFFFFF"/>
                </a:solidFill>
                <a:latin typeface="Arial"/>
                <a:cs typeface="Arial"/>
              </a:rPr>
              <a:t> </a:t>
            </a:r>
            <a:r>
              <a:rPr sz="500" spc="50" dirty="0">
                <a:solidFill>
                  <a:srgbClr val="FFFFFF"/>
                </a:solidFill>
                <a:latin typeface="Arial"/>
                <a:cs typeface="Arial"/>
              </a:rPr>
              <a:t>werken</a:t>
            </a:r>
            <a:r>
              <a:rPr sz="500" spc="80" dirty="0">
                <a:solidFill>
                  <a:srgbClr val="FFFFFF"/>
                </a:solidFill>
                <a:latin typeface="Arial"/>
                <a:cs typeface="Arial"/>
              </a:rPr>
              <a:t> </a:t>
            </a:r>
            <a:r>
              <a:rPr sz="500" dirty="0">
                <a:solidFill>
                  <a:srgbClr val="FFFFFF"/>
                </a:solidFill>
                <a:latin typeface="Arial"/>
                <a:cs typeface="Arial"/>
              </a:rPr>
              <a:t>zij</a:t>
            </a:r>
            <a:r>
              <a:rPr sz="500" spc="75" dirty="0">
                <a:solidFill>
                  <a:srgbClr val="FFFFFF"/>
                </a:solidFill>
                <a:latin typeface="Arial"/>
                <a:cs typeface="Arial"/>
              </a:rPr>
              <a:t> </a:t>
            </a:r>
            <a:r>
              <a:rPr sz="500" spc="50" dirty="0">
                <a:solidFill>
                  <a:srgbClr val="FFFFFF"/>
                </a:solidFill>
                <a:latin typeface="Arial"/>
                <a:cs typeface="Arial"/>
              </a:rPr>
              <a:t>samen</a:t>
            </a:r>
            <a:r>
              <a:rPr sz="500" spc="75" dirty="0">
                <a:solidFill>
                  <a:srgbClr val="FFFFFF"/>
                </a:solidFill>
                <a:latin typeface="Arial"/>
                <a:cs typeface="Arial"/>
              </a:rPr>
              <a:t> </a:t>
            </a:r>
            <a:r>
              <a:rPr sz="500" spc="70" dirty="0">
                <a:solidFill>
                  <a:srgbClr val="FFFFFF"/>
                </a:solidFill>
                <a:latin typeface="Arial"/>
                <a:cs typeface="Arial"/>
              </a:rPr>
              <a:t>met</a:t>
            </a:r>
            <a:r>
              <a:rPr sz="500" spc="80" dirty="0">
                <a:solidFill>
                  <a:srgbClr val="FFFFFF"/>
                </a:solidFill>
                <a:latin typeface="Arial"/>
                <a:cs typeface="Arial"/>
              </a:rPr>
              <a:t> </a:t>
            </a:r>
            <a:r>
              <a:rPr sz="500" spc="60" dirty="0">
                <a:solidFill>
                  <a:srgbClr val="FFFFFF"/>
                </a:solidFill>
                <a:latin typeface="Arial"/>
                <a:cs typeface="Arial"/>
              </a:rPr>
              <a:t>de</a:t>
            </a:r>
            <a:r>
              <a:rPr sz="500" spc="75" dirty="0">
                <a:solidFill>
                  <a:srgbClr val="FFFFFF"/>
                </a:solidFill>
                <a:latin typeface="Arial"/>
                <a:cs typeface="Arial"/>
              </a:rPr>
              <a:t> </a:t>
            </a:r>
            <a:r>
              <a:rPr sz="500" spc="50" dirty="0">
                <a:solidFill>
                  <a:srgbClr val="FFFFFF"/>
                </a:solidFill>
                <a:latin typeface="Arial"/>
                <a:cs typeface="Arial"/>
              </a:rPr>
              <a:t>overige</a:t>
            </a:r>
            <a:r>
              <a:rPr sz="500" spc="75" dirty="0">
                <a:solidFill>
                  <a:srgbClr val="FFFFFF"/>
                </a:solidFill>
                <a:latin typeface="Arial"/>
                <a:cs typeface="Arial"/>
              </a:rPr>
              <a:t> </a:t>
            </a:r>
            <a:r>
              <a:rPr sz="500" spc="50" dirty="0">
                <a:solidFill>
                  <a:srgbClr val="FFFFFF"/>
                </a:solidFill>
                <a:latin typeface="Arial"/>
                <a:cs typeface="Arial"/>
              </a:rPr>
              <a:t>partijen</a:t>
            </a:r>
            <a:r>
              <a:rPr sz="500" spc="75" dirty="0">
                <a:solidFill>
                  <a:srgbClr val="FFFFFF"/>
                </a:solidFill>
                <a:latin typeface="Arial"/>
                <a:cs typeface="Arial"/>
              </a:rPr>
              <a:t> </a:t>
            </a:r>
            <a:r>
              <a:rPr sz="500" dirty="0">
                <a:solidFill>
                  <a:srgbClr val="FFFFFF"/>
                </a:solidFill>
                <a:latin typeface="Arial"/>
                <a:cs typeface="Arial"/>
              </a:rPr>
              <a:t>in</a:t>
            </a:r>
            <a:r>
              <a:rPr sz="500" spc="80" dirty="0">
                <a:solidFill>
                  <a:srgbClr val="FFFFFF"/>
                </a:solidFill>
                <a:latin typeface="Arial"/>
                <a:cs typeface="Arial"/>
              </a:rPr>
              <a:t> </a:t>
            </a:r>
            <a:r>
              <a:rPr sz="500" spc="60" dirty="0">
                <a:solidFill>
                  <a:srgbClr val="FFFFFF"/>
                </a:solidFill>
                <a:latin typeface="Arial"/>
                <a:cs typeface="Arial"/>
              </a:rPr>
              <a:t>de</a:t>
            </a:r>
            <a:r>
              <a:rPr sz="500" spc="75" dirty="0">
                <a:solidFill>
                  <a:srgbClr val="FFFFFF"/>
                </a:solidFill>
                <a:latin typeface="Arial"/>
                <a:cs typeface="Arial"/>
              </a:rPr>
              <a:t> </a:t>
            </a:r>
            <a:r>
              <a:rPr sz="500" spc="55" dirty="0">
                <a:solidFill>
                  <a:srgbClr val="FFFFFF"/>
                </a:solidFill>
                <a:latin typeface="Arial"/>
                <a:cs typeface="Arial"/>
              </a:rPr>
              <a:t>formele</a:t>
            </a:r>
            <a:r>
              <a:rPr sz="500" spc="75" dirty="0">
                <a:solidFill>
                  <a:srgbClr val="FFFFFF"/>
                </a:solidFill>
                <a:latin typeface="Arial"/>
                <a:cs typeface="Arial"/>
              </a:rPr>
              <a:t> </a:t>
            </a:r>
            <a:r>
              <a:rPr sz="500" dirty="0">
                <a:solidFill>
                  <a:srgbClr val="FFFFFF"/>
                </a:solidFill>
                <a:latin typeface="Arial"/>
                <a:cs typeface="Arial"/>
              </a:rPr>
              <a:t>en</a:t>
            </a:r>
            <a:r>
              <a:rPr sz="500" spc="80" dirty="0">
                <a:solidFill>
                  <a:srgbClr val="FFFFFF"/>
                </a:solidFill>
                <a:latin typeface="Arial"/>
                <a:cs typeface="Arial"/>
              </a:rPr>
              <a:t> </a:t>
            </a:r>
            <a:r>
              <a:rPr sz="500" spc="40" dirty="0">
                <a:solidFill>
                  <a:srgbClr val="FFFFFF"/>
                </a:solidFill>
                <a:latin typeface="Arial"/>
                <a:cs typeface="Arial"/>
              </a:rPr>
              <a:t>informele</a:t>
            </a:r>
            <a:r>
              <a:rPr sz="500" spc="500" dirty="0">
                <a:solidFill>
                  <a:srgbClr val="FFFFFF"/>
                </a:solidFill>
                <a:latin typeface="Arial"/>
                <a:cs typeface="Arial"/>
              </a:rPr>
              <a:t> </a:t>
            </a:r>
            <a:r>
              <a:rPr sz="500" spc="-10" dirty="0">
                <a:solidFill>
                  <a:srgbClr val="FFFFFF"/>
                </a:solidFill>
                <a:latin typeface="Arial"/>
                <a:cs typeface="Arial"/>
              </a:rPr>
              <a:t>zorg.</a:t>
            </a:r>
            <a:endParaRPr sz="500" dirty="0">
              <a:latin typeface="Arial"/>
              <a:cs typeface="Arial"/>
            </a:endParaRPr>
          </a:p>
          <a:p>
            <a:pPr marL="114300" marR="5080" indent="-102235" algn="just">
              <a:lnSpc>
                <a:spcPct val="151000"/>
              </a:lnSpc>
              <a:buFont typeface="Arial"/>
              <a:buAutoNum type="arabicPeriod"/>
              <a:tabLst>
                <a:tab pos="114935" algn="l"/>
              </a:tabLst>
            </a:pPr>
            <a:r>
              <a:rPr sz="500" i="1" spc="50" dirty="0">
                <a:solidFill>
                  <a:srgbClr val="FFFFFF"/>
                </a:solidFill>
                <a:latin typeface="Arial"/>
                <a:cs typeface="Arial"/>
              </a:rPr>
              <a:t>Ons</a:t>
            </a:r>
            <a:r>
              <a:rPr sz="500" i="1" spc="165" dirty="0">
                <a:solidFill>
                  <a:srgbClr val="FFFFFF"/>
                </a:solidFill>
                <a:latin typeface="Arial"/>
                <a:cs typeface="Arial"/>
              </a:rPr>
              <a:t> </a:t>
            </a:r>
            <a:r>
              <a:rPr sz="500" i="1" spc="80" dirty="0">
                <a:solidFill>
                  <a:srgbClr val="FFFFFF"/>
                </a:solidFill>
                <a:latin typeface="Arial"/>
                <a:cs typeface="Arial"/>
              </a:rPr>
              <a:t>aanbod</a:t>
            </a:r>
            <a:r>
              <a:rPr sz="500" i="1" spc="215" dirty="0">
                <a:solidFill>
                  <a:srgbClr val="FFFFFF"/>
                </a:solidFill>
                <a:latin typeface="Arial"/>
                <a:cs typeface="Arial"/>
              </a:rPr>
              <a:t> </a:t>
            </a:r>
            <a:r>
              <a:rPr sz="500" dirty="0">
                <a:solidFill>
                  <a:srgbClr val="FFFFFF"/>
                </a:solidFill>
                <a:latin typeface="Arial"/>
                <a:cs typeface="Arial"/>
              </a:rPr>
              <a:t>–</a:t>
            </a:r>
            <a:r>
              <a:rPr sz="500" spc="210" dirty="0">
                <a:solidFill>
                  <a:srgbClr val="FFFFFF"/>
                </a:solidFill>
                <a:latin typeface="Arial"/>
                <a:cs typeface="Arial"/>
              </a:rPr>
              <a:t> </a:t>
            </a:r>
            <a:r>
              <a:rPr sz="500" dirty="0">
                <a:solidFill>
                  <a:srgbClr val="FFFFFF"/>
                </a:solidFill>
                <a:latin typeface="Arial"/>
                <a:cs typeface="Arial"/>
              </a:rPr>
              <a:t>In</a:t>
            </a:r>
            <a:r>
              <a:rPr sz="500" spc="215" dirty="0">
                <a:solidFill>
                  <a:srgbClr val="FFFFFF"/>
                </a:solidFill>
                <a:latin typeface="Arial"/>
                <a:cs typeface="Arial"/>
              </a:rPr>
              <a:t> </a:t>
            </a:r>
            <a:r>
              <a:rPr sz="500" spc="75" dirty="0">
                <a:solidFill>
                  <a:srgbClr val="FFFFFF"/>
                </a:solidFill>
                <a:latin typeface="Arial"/>
                <a:cs typeface="Arial"/>
              </a:rPr>
              <a:t>2030</a:t>
            </a:r>
            <a:r>
              <a:rPr sz="500" spc="215" dirty="0">
                <a:solidFill>
                  <a:srgbClr val="FFFFFF"/>
                </a:solidFill>
                <a:latin typeface="Arial"/>
                <a:cs typeface="Arial"/>
              </a:rPr>
              <a:t> </a:t>
            </a:r>
            <a:r>
              <a:rPr sz="500" spc="55" dirty="0">
                <a:solidFill>
                  <a:srgbClr val="FFFFFF"/>
                </a:solidFill>
                <a:latin typeface="Arial"/>
                <a:cs typeface="Arial"/>
              </a:rPr>
              <a:t>bieden</a:t>
            </a:r>
            <a:r>
              <a:rPr sz="500" spc="210" dirty="0">
                <a:solidFill>
                  <a:srgbClr val="FFFFFF"/>
                </a:solidFill>
                <a:latin typeface="Arial"/>
                <a:cs typeface="Arial"/>
              </a:rPr>
              <a:t> </a:t>
            </a:r>
            <a:r>
              <a:rPr sz="500" spc="60" dirty="0">
                <a:solidFill>
                  <a:srgbClr val="FFFFFF"/>
                </a:solidFill>
                <a:latin typeface="Arial"/>
                <a:cs typeface="Arial"/>
              </a:rPr>
              <a:t>de</a:t>
            </a:r>
            <a:r>
              <a:rPr sz="500" spc="215" dirty="0">
                <a:solidFill>
                  <a:srgbClr val="FFFFFF"/>
                </a:solidFill>
                <a:latin typeface="Arial"/>
                <a:cs typeface="Arial"/>
              </a:rPr>
              <a:t> </a:t>
            </a:r>
            <a:r>
              <a:rPr sz="500" dirty="0">
                <a:solidFill>
                  <a:srgbClr val="FFFFFF"/>
                </a:solidFill>
                <a:latin typeface="Arial"/>
                <a:cs typeface="Arial"/>
              </a:rPr>
              <a:t>Centra</a:t>
            </a:r>
            <a:r>
              <a:rPr sz="500" spc="210" dirty="0">
                <a:solidFill>
                  <a:srgbClr val="FFFFFF"/>
                </a:solidFill>
                <a:latin typeface="Arial"/>
                <a:cs typeface="Arial"/>
              </a:rPr>
              <a:t> </a:t>
            </a:r>
            <a:r>
              <a:rPr sz="500" spc="50" dirty="0">
                <a:solidFill>
                  <a:srgbClr val="FFFFFF"/>
                </a:solidFill>
                <a:latin typeface="Arial"/>
                <a:cs typeface="Arial"/>
              </a:rPr>
              <a:t>kwalitatief</a:t>
            </a:r>
            <a:r>
              <a:rPr sz="500" spc="215" dirty="0">
                <a:solidFill>
                  <a:srgbClr val="FFFFFF"/>
                </a:solidFill>
                <a:latin typeface="Arial"/>
                <a:cs typeface="Arial"/>
              </a:rPr>
              <a:t> </a:t>
            </a:r>
            <a:r>
              <a:rPr sz="500" spc="60" dirty="0">
                <a:solidFill>
                  <a:srgbClr val="FFFFFF"/>
                </a:solidFill>
                <a:latin typeface="Arial"/>
                <a:cs typeface="Arial"/>
              </a:rPr>
              <a:t>hoogwaardige</a:t>
            </a:r>
            <a:r>
              <a:rPr sz="500" spc="215" dirty="0">
                <a:solidFill>
                  <a:srgbClr val="FFFFFF"/>
                </a:solidFill>
                <a:latin typeface="Arial"/>
                <a:cs typeface="Arial"/>
              </a:rPr>
              <a:t> </a:t>
            </a:r>
            <a:r>
              <a:rPr sz="500" dirty="0">
                <a:solidFill>
                  <a:srgbClr val="FFFFFF"/>
                </a:solidFill>
                <a:latin typeface="Arial"/>
                <a:cs typeface="Arial"/>
              </a:rPr>
              <a:t>en</a:t>
            </a:r>
            <a:r>
              <a:rPr sz="500" spc="210" dirty="0">
                <a:solidFill>
                  <a:srgbClr val="FFFFFF"/>
                </a:solidFill>
                <a:latin typeface="Arial"/>
                <a:cs typeface="Arial"/>
              </a:rPr>
              <a:t> </a:t>
            </a:r>
            <a:r>
              <a:rPr sz="500" spc="45" dirty="0">
                <a:solidFill>
                  <a:srgbClr val="FFFFFF"/>
                </a:solidFill>
                <a:latin typeface="Arial"/>
                <a:cs typeface="Arial"/>
              </a:rPr>
              <a:t>laagdrempelige</a:t>
            </a:r>
            <a:r>
              <a:rPr sz="500" spc="500" dirty="0">
                <a:solidFill>
                  <a:srgbClr val="FFFFFF"/>
                </a:solidFill>
                <a:latin typeface="Arial"/>
                <a:cs typeface="Arial"/>
              </a:rPr>
              <a:t> </a:t>
            </a:r>
            <a:r>
              <a:rPr sz="500" spc="55" dirty="0">
                <a:solidFill>
                  <a:srgbClr val="FFFFFF"/>
                </a:solidFill>
                <a:latin typeface="Arial"/>
                <a:cs typeface="Arial"/>
              </a:rPr>
              <a:t>zorg</a:t>
            </a:r>
            <a:r>
              <a:rPr sz="500" spc="145" dirty="0">
                <a:solidFill>
                  <a:srgbClr val="FFFFFF"/>
                </a:solidFill>
                <a:latin typeface="Arial"/>
                <a:cs typeface="Arial"/>
              </a:rPr>
              <a:t> </a:t>
            </a:r>
            <a:r>
              <a:rPr sz="500" spc="60" dirty="0">
                <a:solidFill>
                  <a:srgbClr val="FFFFFF"/>
                </a:solidFill>
                <a:latin typeface="Arial"/>
                <a:cs typeface="Arial"/>
              </a:rPr>
              <a:t>voor</a:t>
            </a:r>
            <a:r>
              <a:rPr sz="500" spc="150" dirty="0">
                <a:solidFill>
                  <a:srgbClr val="FFFFFF"/>
                </a:solidFill>
                <a:latin typeface="Arial"/>
                <a:cs typeface="Arial"/>
              </a:rPr>
              <a:t> </a:t>
            </a:r>
            <a:r>
              <a:rPr sz="500" spc="45" dirty="0">
                <a:solidFill>
                  <a:srgbClr val="FFFFFF"/>
                </a:solidFill>
                <a:latin typeface="Arial"/>
                <a:cs typeface="Arial"/>
              </a:rPr>
              <a:t>iedereen</a:t>
            </a:r>
            <a:r>
              <a:rPr sz="500" spc="150" dirty="0">
                <a:solidFill>
                  <a:srgbClr val="FFFFFF"/>
                </a:solidFill>
                <a:latin typeface="Arial"/>
                <a:cs typeface="Arial"/>
              </a:rPr>
              <a:t> </a:t>
            </a:r>
            <a:r>
              <a:rPr sz="500" dirty="0">
                <a:solidFill>
                  <a:srgbClr val="FFFFFF"/>
                </a:solidFill>
                <a:latin typeface="Arial"/>
                <a:cs typeface="Arial"/>
              </a:rPr>
              <a:t>die</a:t>
            </a:r>
            <a:r>
              <a:rPr sz="500" spc="150" dirty="0">
                <a:solidFill>
                  <a:srgbClr val="FFFFFF"/>
                </a:solidFill>
                <a:latin typeface="Arial"/>
                <a:cs typeface="Arial"/>
              </a:rPr>
              <a:t> </a:t>
            </a:r>
            <a:r>
              <a:rPr sz="500" dirty="0">
                <a:solidFill>
                  <a:srgbClr val="FFFFFF"/>
                </a:solidFill>
                <a:latin typeface="Arial"/>
                <a:cs typeface="Arial"/>
              </a:rPr>
              <a:t>is</a:t>
            </a:r>
            <a:r>
              <a:rPr sz="500" spc="150" dirty="0">
                <a:solidFill>
                  <a:srgbClr val="FFFFFF"/>
                </a:solidFill>
                <a:latin typeface="Arial"/>
                <a:cs typeface="Arial"/>
              </a:rPr>
              <a:t> </a:t>
            </a:r>
            <a:r>
              <a:rPr sz="500" spc="55" dirty="0">
                <a:solidFill>
                  <a:srgbClr val="FFFFFF"/>
                </a:solidFill>
                <a:latin typeface="Arial"/>
                <a:cs typeface="Arial"/>
              </a:rPr>
              <a:t>geraakt</a:t>
            </a:r>
            <a:r>
              <a:rPr sz="500" spc="150" dirty="0">
                <a:solidFill>
                  <a:srgbClr val="FFFFFF"/>
                </a:solidFill>
                <a:latin typeface="Arial"/>
                <a:cs typeface="Arial"/>
              </a:rPr>
              <a:t> </a:t>
            </a:r>
            <a:r>
              <a:rPr sz="500" spc="70" dirty="0">
                <a:solidFill>
                  <a:srgbClr val="FFFFFF"/>
                </a:solidFill>
                <a:latin typeface="Arial"/>
                <a:cs typeface="Arial"/>
              </a:rPr>
              <a:t>door</a:t>
            </a:r>
            <a:r>
              <a:rPr sz="500" spc="145" dirty="0">
                <a:solidFill>
                  <a:srgbClr val="FFFFFF"/>
                </a:solidFill>
                <a:latin typeface="Arial"/>
                <a:cs typeface="Arial"/>
              </a:rPr>
              <a:t> </a:t>
            </a:r>
            <a:r>
              <a:rPr sz="500" dirty="0">
                <a:solidFill>
                  <a:srgbClr val="FFFFFF"/>
                </a:solidFill>
                <a:latin typeface="Arial"/>
                <a:cs typeface="Arial"/>
              </a:rPr>
              <a:t>kanker,</a:t>
            </a:r>
            <a:r>
              <a:rPr sz="500" spc="150" dirty="0">
                <a:solidFill>
                  <a:srgbClr val="FFFFFF"/>
                </a:solidFill>
                <a:latin typeface="Arial"/>
                <a:cs typeface="Arial"/>
              </a:rPr>
              <a:t> </a:t>
            </a:r>
            <a:r>
              <a:rPr sz="500" spc="70" dirty="0">
                <a:solidFill>
                  <a:srgbClr val="FFFFFF"/>
                </a:solidFill>
                <a:latin typeface="Arial"/>
                <a:cs typeface="Arial"/>
              </a:rPr>
              <a:t>door</a:t>
            </a:r>
            <a:r>
              <a:rPr sz="500" spc="150" dirty="0">
                <a:solidFill>
                  <a:srgbClr val="FFFFFF"/>
                </a:solidFill>
                <a:latin typeface="Arial"/>
                <a:cs typeface="Arial"/>
              </a:rPr>
              <a:t> </a:t>
            </a:r>
            <a:r>
              <a:rPr sz="500" spc="60" dirty="0">
                <a:solidFill>
                  <a:srgbClr val="FFFFFF"/>
                </a:solidFill>
                <a:latin typeface="Arial"/>
                <a:cs typeface="Arial"/>
              </a:rPr>
              <a:t>middel</a:t>
            </a:r>
            <a:r>
              <a:rPr sz="500" spc="150" dirty="0">
                <a:solidFill>
                  <a:srgbClr val="FFFFFF"/>
                </a:solidFill>
                <a:latin typeface="Arial"/>
                <a:cs typeface="Arial"/>
              </a:rPr>
              <a:t> </a:t>
            </a:r>
            <a:r>
              <a:rPr sz="500" spc="50" dirty="0">
                <a:solidFill>
                  <a:srgbClr val="FFFFFF"/>
                </a:solidFill>
                <a:latin typeface="Arial"/>
                <a:cs typeface="Arial"/>
              </a:rPr>
              <a:t>van</a:t>
            </a:r>
            <a:r>
              <a:rPr sz="500" spc="150" dirty="0">
                <a:solidFill>
                  <a:srgbClr val="FFFFFF"/>
                </a:solidFill>
                <a:latin typeface="Arial"/>
                <a:cs typeface="Arial"/>
              </a:rPr>
              <a:t> </a:t>
            </a:r>
            <a:r>
              <a:rPr sz="500" dirty="0">
                <a:solidFill>
                  <a:srgbClr val="FFFFFF"/>
                </a:solidFill>
                <a:latin typeface="Arial"/>
                <a:cs typeface="Arial"/>
              </a:rPr>
              <a:t>een</a:t>
            </a:r>
            <a:r>
              <a:rPr sz="500" spc="150" dirty="0">
                <a:solidFill>
                  <a:srgbClr val="FFFFFF"/>
                </a:solidFill>
                <a:latin typeface="Arial"/>
                <a:cs typeface="Arial"/>
              </a:rPr>
              <a:t> </a:t>
            </a:r>
            <a:r>
              <a:rPr sz="500" spc="50" dirty="0">
                <a:solidFill>
                  <a:srgbClr val="FFFFFF"/>
                </a:solidFill>
                <a:latin typeface="Arial"/>
                <a:cs typeface="Arial"/>
              </a:rPr>
              <a:t>gevarieerd</a:t>
            </a:r>
            <a:r>
              <a:rPr sz="500" spc="145" dirty="0">
                <a:solidFill>
                  <a:srgbClr val="FFFFFF"/>
                </a:solidFill>
                <a:latin typeface="Arial"/>
                <a:cs typeface="Arial"/>
              </a:rPr>
              <a:t> </a:t>
            </a:r>
            <a:r>
              <a:rPr sz="500" dirty="0">
                <a:solidFill>
                  <a:srgbClr val="FFFFFF"/>
                </a:solidFill>
                <a:latin typeface="Arial"/>
                <a:cs typeface="Arial"/>
              </a:rPr>
              <a:t>en</a:t>
            </a:r>
            <a:r>
              <a:rPr sz="500" spc="150" dirty="0">
                <a:solidFill>
                  <a:srgbClr val="FFFFFF"/>
                </a:solidFill>
                <a:latin typeface="Arial"/>
                <a:cs typeface="Arial"/>
              </a:rPr>
              <a:t> </a:t>
            </a:r>
            <a:r>
              <a:rPr sz="500" spc="45" dirty="0">
                <a:solidFill>
                  <a:srgbClr val="FFFFFF"/>
                </a:solidFill>
                <a:latin typeface="Arial"/>
                <a:cs typeface="Arial"/>
              </a:rPr>
              <a:t>com-</a:t>
            </a:r>
            <a:r>
              <a:rPr sz="500" spc="500" dirty="0">
                <a:solidFill>
                  <a:srgbClr val="FFFFFF"/>
                </a:solidFill>
                <a:latin typeface="Arial"/>
                <a:cs typeface="Arial"/>
              </a:rPr>
              <a:t> </a:t>
            </a:r>
            <a:r>
              <a:rPr sz="500" spc="50" dirty="0">
                <a:solidFill>
                  <a:srgbClr val="FFFFFF"/>
                </a:solidFill>
                <a:latin typeface="Arial"/>
                <a:cs typeface="Arial"/>
              </a:rPr>
              <a:t>pleet</a:t>
            </a:r>
            <a:r>
              <a:rPr sz="500" spc="55" dirty="0">
                <a:solidFill>
                  <a:srgbClr val="FFFFFF"/>
                </a:solidFill>
                <a:latin typeface="Arial"/>
                <a:cs typeface="Arial"/>
              </a:rPr>
              <a:t> </a:t>
            </a:r>
            <a:r>
              <a:rPr sz="500" spc="50" dirty="0">
                <a:solidFill>
                  <a:srgbClr val="FFFFFF"/>
                </a:solidFill>
                <a:latin typeface="Arial"/>
                <a:cs typeface="Arial"/>
              </a:rPr>
              <a:t>aanbod,</a:t>
            </a:r>
            <a:r>
              <a:rPr sz="500" spc="60" dirty="0">
                <a:solidFill>
                  <a:srgbClr val="FFFFFF"/>
                </a:solidFill>
                <a:latin typeface="Arial"/>
                <a:cs typeface="Arial"/>
              </a:rPr>
              <a:t> </a:t>
            </a:r>
            <a:r>
              <a:rPr sz="500" spc="50" dirty="0">
                <a:solidFill>
                  <a:srgbClr val="FFFFFF"/>
                </a:solidFill>
                <a:latin typeface="Arial"/>
                <a:cs typeface="Arial"/>
              </a:rPr>
              <a:t>bestaande</a:t>
            </a:r>
            <a:r>
              <a:rPr sz="500" spc="60" dirty="0">
                <a:solidFill>
                  <a:srgbClr val="FFFFFF"/>
                </a:solidFill>
                <a:latin typeface="Arial"/>
                <a:cs typeface="Arial"/>
              </a:rPr>
              <a:t> </a:t>
            </a:r>
            <a:r>
              <a:rPr sz="500" spc="50" dirty="0">
                <a:solidFill>
                  <a:srgbClr val="FFFFFF"/>
                </a:solidFill>
                <a:latin typeface="Arial"/>
                <a:cs typeface="Arial"/>
              </a:rPr>
              <a:t>uit</a:t>
            </a:r>
            <a:r>
              <a:rPr sz="500" spc="60" dirty="0">
                <a:solidFill>
                  <a:srgbClr val="FFFFFF"/>
                </a:solidFill>
                <a:latin typeface="Arial"/>
                <a:cs typeface="Arial"/>
              </a:rPr>
              <a:t> </a:t>
            </a:r>
            <a:r>
              <a:rPr sz="500" dirty="0">
                <a:solidFill>
                  <a:srgbClr val="FFFFFF"/>
                </a:solidFill>
                <a:latin typeface="Arial"/>
                <a:cs typeface="Arial"/>
              </a:rPr>
              <a:t>a)</a:t>
            </a:r>
            <a:r>
              <a:rPr sz="500" spc="55" dirty="0">
                <a:solidFill>
                  <a:srgbClr val="FFFFFF"/>
                </a:solidFill>
                <a:latin typeface="Arial"/>
                <a:cs typeface="Arial"/>
              </a:rPr>
              <a:t> </a:t>
            </a:r>
            <a:r>
              <a:rPr sz="500" spc="50" dirty="0">
                <a:solidFill>
                  <a:srgbClr val="FFFFFF"/>
                </a:solidFill>
                <a:latin typeface="Arial"/>
                <a:cs typeface="Arial"/>
              </a:rPr>
              <a:t>een-</a:t>
            </a:r>
            <a:r>
              <a:rPr sz="500" spc="70" dirty="0">
                <a:solidFill>
                  <a:srgbClr val="FFFFFF"/>
                </a:solidFill>
                <a:latin typeface="Arial"/>
                <a:cs typeface="Arial"/>
              </a:rPr>
              <a:t>op-</a:t>
            </a:r>
            <a:r>
              <a:rPr sz="500" spc="45" dirty="0">
                <a:solidFill>
                  <a:srgbClr val="FFFFFF"/>
                </a:solidFill>
                <a:latin typeface="Arial"/>
                <a:cs typeface="Arial"/>
              </a:rPr>
              <a:t>eengesprekken,</a:t>
            </a:r>
            <a:r>
              <a:rPr sz="500" spc="60" dirty="0">
                <a:solidFill>
                  <a:srgbClr val="FFFFFF"/>
                </a:solidFill>
                <a:latin typeface="Arial"/>
                <a:cs typeface="Arial"/>
              </a:rPr>
              <a:t> </a:t>
            </a:r>
            <a:r>
              <a:rPr sz="500" spc="50" dirty="0">
                <a:solidFill>
                  <a:srgbClr val="FFFFFF"/>
                </a:solidFill>
                <a:latin typeface="Arial"/>
                <a:cs typeface="Arial"/>
              </a:rPr>
              <a:t>b)</a:t>
            </a:r>
            <a:r>
              <a:rPr sz="500" spc="60" dirty="0">
                <a:solidFill>
                  <a:srgbClr val="FFFFFF"/>
                </a:solidFill>
                <a:latin typeface="Arial"/>
                <a:cs typeface="Arial"/>
              </a:rPr>
              <a:t> </a:t>
            </a:r>
            <a:r>
              <a:rPr sz="500" spc="55" dirty="0">
                <a:solidFill>
                  <a:srgbClr val="FFFFFF"/>
                </a:solidFill>
                <a:latin typeface="Arial"/>
                <a:cs typeface="Arial"/>
              </a:rPr>
              <a:t>lotgenotencontact,</a:t>
            </a:r>
            <a:r>
              <a:rPr sz="500" spc="60" dirty="0">
                <a:solidFill>
                  <a:srgbClr val="FFFFFF"/>
                </a:solidFill>
                <a:latin typeface="Arial"/>
                <a:cs typeface="Arial"/>
              </a:rPr>
              <a:t> </a:t>
            </a:r>
            <a:r>
              <a:rPr sz="500" dirty="0">
                <a:solidFill>
                  <a:srgbClr val="FFFFFF"/>
                </a:solidFill>
                <a:latin typeface="Arial"/>
                <a:cs typeface="Arial"/>
              </a:rPr>
              <a:t>c)</a:t>
            </a:r>
            <a:r>
              <a:rPr sz="500" spc="60" dirty="0">
                <a:solidFill>
                  <a:srgbClr val="FFFFFF"/>
                </a:solidFill>
                <a:latin typeface="Arial"/>
                <a:cs typeface="Arial"/>
              </a:rPr>
              <a:t> </a:t>
            </a:r>
            <a:r>
              <a:rPr sz="500" spc="35" dirty="0">
                <a:solidFill>
                  <a:srgbClr val="FFFFFF"/>
                </a:solidFill>
                <a:latin typeface="Arial"/>
                <a:cs typeface="Arial"/>
              </a:rPr>
              <a:t>activiteiten</a:t>
            </a:r>
            <a:r>
              <a:rPr sz="500" spc="500" dirty="0">
                <a:solidFill>
                  <a:srgbClr val="FFFFFF"/>
                </a:solidFill>
                <a:latin typeface="Arial"/>
                <a:cs typeface="Arial"/>
              </a:rPr>
              <a:t> </a:t>
            </a:r>
            <a:r>
              <a:rPr sz="500" spc="55" dirty="0">
                <a:solidFill>
                  <a:srgbClr val="FFFFFF"/>
                </a:solidFill>
                <a:latin typeface="Arial"/>
                <a:cs typeface="Arial"/>
              </a:rPr>
              <a:t>gericht</a:t>
            </a:r>
            <a:r>
              <a:rPr sz="500" spc="80" dirty="0">
                <a:solidFill>
                  <a:srgbClr val="FFFFFF"/>
                </a:solidFill>
                <a:latin typeface="Arial"/>
                <a:cs typeface="Arial"/>
              </a:rPr>
              <a:t> </a:t>
            </a:r>
            <a:r>
              <a:rPr sz="500" spc="75" dirty="0">
                <a:solidFill>
                  <a:srgbClr val="FFFFFF"/>
                </a:solidFill>
                <a:latin typeface="Arial"/>
                <a:cs typeface="Arial"/>
              </a:rPr>
              <a:t>op</a:t>
            </a:r>
            <a:r>
              <a:rPr sz="500" spc="85" dirty="0">
                <a:solidFill>
                  <a:srgbClr val="FFFFFF"/>
                </a:solidFill>
                <a:latin typeface="Arial"/>
                <a:cs typeface="Arial"/>
              </a:rPr>
              <a:t> </a:t>
            </a:r>
            <a:r>
              <a:rPr sz="500" spc="45" dirty="0">
                <a:solidFill>
                  <a:srgbClr val="FFFFFF"/>
                </a:solidFill>
                <a:latin typeface="Arial"/>
                <a:cs typeface="Arial"/>
              </a:rPr>
              <a:t>vitaliteit</a:t>
            </a:r>
            <a:r>
              <a:rPr sz="500" spc="85" dirty="0">
                <a:solidFill>
                  <a:srgbClr val="FFFFFF"/>
                </a:solidFill>
                <a:latin typeface="Arial"/>
                <a:cs typeface="Arial"/>
              </a:rPr>
              <a:t> </a:t>
            </a:r>
            <a:r>
              <a:rPr sz="500" dirty="0">
                <a:solidFill>
                  <a:srgbClr val="FFFFFF"/>
                </a:solidFill>
                <a:latin typeface="Arial"/>
                <a:cs typeface="Arial"/>
              </a:rPr>
              <a:t>en</a:t>
            </a:r>
            <a:r>
              <a:rPr sz="500" spc="80" dirty="0">
                <a:solidFill>
                  <a:srgbClr val="FFFFFF"/>
                </a:solidFill>
                <a:latin typeface="Arial"/>
                <a:cs typeface="Arial"/>
              </a:rPr>
              <a:t> </a:t>
            </a:r>
            <a:r>
              <a:rPr sz="500" spc="70" dirty="0">
                <a:solidFill>
                  <a:srgbClr val="FFFFFF"/>
                </a:solidFill>
                <a:latin typeface="Arial"/>
                <a:cs typeface="Arial"/>
              </a:rPr>
              <a:t>d)</a:t>
            </a:r>
            <a:r>
              <a:rPr sz="500" spc="85" dirty="0">
                <a:solidFill>
                  <a:srgbClr val="FFFFFF"/>
                </a:solidFill>
                <a:latin typeface="Arial"/>
                <a:cs typeface="Arial"/>
              </a:rPr>
              <a:t> </a:t>
            </a:r>
            <a:r>
              <a:rPr sz="500" spc="55" dirty="0">
                <a:solidFill>
                  <a:srgbClr val="FFFFFF"/>
                </a:solidFill>
                <a:latin typeface="Arial"/>
                <a:cs typeface="Arial"/>
              </a:rPr>
              <a:t>het</a:t>
            </a:r>
            <a:r>
              <a:rPr sz="500" spc="85" dirty="0">
                <a:solidFill>
                  <a:srgbClr val="FFFFFF"/>
                </a:solidFill>
                <a:latin typeface="Arial"/>
                <a:cs typeface="Arial"/>
              </a:rPr>
              <a:t> </a:t>
            </a:r>
            <a:r>
              <a:rPr sz="500" dirty="0">
                <a:solidFill>
                  <a:srgbClr val="FFFFFF"/>
                </a:solidFill>
                <a:latin typeface="Arial"/>
                <a:cs typeface="Arial"/>
              </a:rPr>
              <a:t>aanreiken</a:t>
            </a:r>
            <a:r>
              <a:rPr sz="500" spc="85" dirty="0">
                <a:solidFill>
                  <a:srgbClr val="FFFFFF"/>
                </a:solidFill>
                <a:latin typeface="Arial"/>
                <a:cs typeface="Arial"/>
              </a:rPr>
              <a:t> </a:t>
            </a:r>
            <a:r>
              <a:rPr sz="500" spc="50" dirty="0">
                <a:solidFill>
                  <a:srgbClr val="FFFFFF"/>
                </a:solidFill>
                <a:latin typeface="Arial"/>
                <a:cs typeface="Arial"/>
              </a:rPr>
              <a:t>van</a:t>
            </a:r>
            <a:r>
              <a:rPr sz="500" spc="80" dirty="0">
                <a:solidFill>
                  <a:srgbClr val="FFFFFF"/>
                </a:solidFill>
                <a:latin typeface="Arial"/>
                <a:cs typeface="Arial"/>
              </a:rPr>
              <a:t> </a:t>
            </a:r>
            <a:r>
              <a:rPr sz="500" spc="45" dirty="0">
                <a:solidFill>
                  <a:srgbClr val="FFFFFF"/>
                </a:solidFill>
                <a:latin typeface="Arial"/>
                <a:cs typeface="Arial"/>
              </a:rPr>
              <a:t>informatie.</a:t>
            </a:r>
            <a:r>
              <a:rPr sz="500" spc="85" dirty="0">
                <a:solidFill>
                  <a:srgbClr val="FFFFFF"/>
                </a:solidFill>
                <a:latin typeface="Arial"/>
                <a:cs typeface="Arial"/>
              </a:rPr>
              <a:t> </a:t>
            </a:r>
            <a:r>
              <a:rPr sz="500" spc="55" dirty="0">
                <a:solidFill>
                  <a:srgbClr val="FFFFFF"/>
                </a:solidFill>
                <a:latin typeface="Arial"/>
                <a:cs typeface="Arial"/>
              </a:rPr>
              <a:t>Met</a:t>
            </a:r>
            <a:r>
              <a:rPr sz="500" spc="85" dirty="0">
                <a:solidFill>
                  <a:srgbClr val="FFFFFF"/>
                </a:solidFill>
                <a:latin typeface="Arial"/>
                <a:cs typeface="Arial"/>
              </a:rPr>
              <a:t> </a:t>
            </a:r>
            <a:r>
              <a:rPr sz="500" spc="60" dirty="0">
                <a:solidFill>
                  <a:srgbClr val="FFFFFF"/>
                </a:solidFill>
                <a:latin typeface="Arial"/>
                <a:cs typeface="Arial"/>
              </a:rPr>
              <a:t>dit</a:t>
            </a:r>
            <a:r>
              <a:rPr sz="500" spc="80" dirty="0">
                <a:solidFill>
                  <a:srgbClr val="FFFFFF"/>
                </a:solidFill>
                <a:latin typeface="Arial"/>
                <a:cs typeface="Arial"/>
              </a:rPr>
              <a:t> </a:t>
            </a:r>
            <a:r>
              <a:rPr sz="500" spc="60" dirty="0">
                <a:solidFill>
                  <a:srgbClr val="FFFFFF"/>
                </a:solidFill>
                <a:latin typeface="Arial"/>
                <a:cs typeface="Arial"/>
              </a:rPr>
              <a:t>aanbod</a:t>
            </a:r>
            <a:r>
              <a:rPr sz="500" spc="85" dirty="0">
                <a:solidFill>
                  <a:srgbClr val="FFFFFF"/>
                </a:solidFill>
                <a:latin typeface="Arial"/>
                <a:cs typeface="Arial"/>
              </a:rPr>
              <a:t> </a:t>
            </a:r>
            <a:r>
              <a:rPr sz="500" spc="45" dirty="0">
                <a:solidFill>
                  <a:srgbClr val="FFFFFF"/>
                </a:solidFill>
                <a:latin typeface="Arial"/>
                <a:cs typeface="Arial"/>
              </a:rPr>
              <a:t>bereiken</a:t>
            </a:r>
            <a:r>
              <a:rPr sz="500" spc="85" dirty="0">
                <a:solidFill>
                  <a:srgbClr val="FFFFFF"/>
                </a:solidFill>
                <a:latin typeface="Arial"/>
                <a:cs typeface="Arial"/>
              </a:rPr>
              <a:t> </a:t>
            </a:r>
            <a:r>
              <a:rPr sz="500" dirty="0">
                <a:solidFill>
                  <a:srgbClr val="FFFFFF"/>
                </a:solidFill>
                <a:latin typeface="Arial"/>
                <a:cs typeface="Arial"/>
              </a:rPr>
              <a:t>zij</a:t>
            </a:r>
            <a:r>
              <a:rPr sz="500" spc="85" dirty="0">
                <a:solidFill>
                  <a:srgbClr val="FFFFFF"/>
                </a:solidFill>
                <a:latin typeface="Arial"/>
                <a:cs typeface="Arial"/>
              </a:rPr>
              <a:t> </a:t>
            </a:r>
            <a:r>
              <a:rPr sz="500" dirty="0">
                <a:solidFill>
                  <a:srgbClr val="FFFFFF"/>
                </a:solidFill>
                <a:latin typeface="Arial"/>
                <a:cs typeface="Arial"/>
              </a:rPr>
              <a:t>een</a:t>
            </a:r>
            <a:r>
              <a:rPr sz="500" spc="80" dirty="0">
                <a:solidFill>
                  <a:srgbClr val="FFFFFF"/>
                </a:solidFill>
                <a:latin typeface="Arial"/>
                <a:cs typeface="Arial"/>
              </a:rPr>
              <a:t> </a:t>
            </a:r>
            <a:r>
              <a:rPr sz="500" spc="40" dirty="0">
                <a:solidFill>
                  <a:srgbClr val="FFFFFF"/>
                </a:solidFill>
                <a:latin typeface="Arial"/>
                <a:cs typeface="Arial"/>
              </a:rPr>
              <a:t>gro-</a:t>
            </a:r>
            <a:r>
              <a:rPr sz="500" spc="500" dirty="0">
                <a:solidFill>
                  <a:srgbClr val="FFFFFF"/>
                </a:solidFill>
                <a:latin typeface="Arial"/>
                <a:cs typeface="Arial"/>
              </a:rPr>
              <a:t> </a:t>
            </a:r>
            <a:r>
              <a:rPr sz="500" dirty="0">
                <a:solidFill>
                  <a:srgbClr val="FFFFFF"/>
                </a:solidFill>
                <a:latin typeface="Arial"/>
                <a:cs typeface="Arial"/>
              </a:rPr>
              <a:t>tere</a:t>
            </a:r>
            <a:r>
              <a:rPr sz="500" spc="60" dirty="0">
                <a:solidFill>
                  <a:srgbClr val="FFFFFF"/>
                </a:solidFill>
                <a:latin typeface="Arial"/>
                <a:cs typeface="Arial"/>
              </a:rPr>
              <a:t> </a:t>
            </a:r>
            <a:r>
              <a:rPr sz="500" dirty="0">
                <a:solidFill>
                  <a:srgbClr val="FFFFFF"/>
                </a:solidFill>
                <a:latin typeface="Arial"/>
                <a:cs typeface="Arial"/>
              </a:rPr>
              <a:t>en</a:t>
            </a:r>
            <a:r>
              <a:rPr sz="500" spc="60" dirty="0">
                <a:solidFill>
                  <a:srgbClr val="FFFFFF"/>
                </a:solidFill>
                <a:latin typeface="Arial"/>
                <a:cs typeface="Arial"/>
              </a:rPr>
              <a:t> </a:t>
            </a:r>
            <a:r>
              <a:rPr sz="500" spc="45" dirty="0">
                <a:solidFill>
                  <a:srgbClr val="FFFFFF"/>
                </a:solidFill>
                <a:latin typeface="Arial"/>
                <a:cs typeface="Arial"/>
              </a:rPr>
              <a:t>diversere</a:t>
            </a:r>
            <a:r>
              <a:rPr sz="500" spc="65" dirty="0">
                <a:solidFill>
                  <a:srgbClr val="FFFFFF"/>
                </a:solidFill>
                <a:latin typeface="Arial"/>
                <a:cs typeface="Arial"/>
              </a:rPr>
              <a:t> </a:t>
            </a:r>
            <a:r>
              <a:rPr sz="500" spc="60" dirty="0">
                <a:solidFill>
                  <a:srgbClr val="FFFFFF"/>
                </a:solidFill>
                <a:latin typeface="Arial"/>
                <a:cs typeface="Arial"/>
              </a:rPr>
              <a:t>groep </a:t>
            </a:r>
            <a:r>
              <a:rPr sz="500" spc="50" dirty="0">
                <a:solidFill>
                  <a:srgbClr val="FFFFFF"/>
                </a:solidFill>
                <a:latin typeface="Arial"/>
                <a:cs typeface="Arial"/>
              </a:rPr>
              <a:t>gasten</a:t>
            </a:r>
            <a:r>
              <a:rPr sz="500" spc="65" dirty="0">
                <a:solidFill>
                  <a:srgbClr val="FFFFFF"/>
                </a:solidFill>
                <a:latin typeface="Arial"/>
                <a:cs typeface="Arial"/>
              </a:rPr>
              <a:t> </a:t>
            </a:r>
            <a:r>
              <a:rPr sz="500" spc="55" dirty="0">
                <a:solidFill>
                  <a:srgbClr val="FFFFFF"/>
                </a:solidFill>
                <a:latin typeface="Arial"/>
                <a:cs typeface="Arial"/>
              </a:rPr>
              <a:t>gedurende</a:t>
            </a:r>
            <a:r>
              <a:rPr sz="500" spc="60" dirty="0">
                <a:solidFill>
                  <a:srgbClr val="FFFFFF"/>
                </a:solidFill>
                <a:latin typeface="Arial"/>
                <a:cs typeface="Arial"/>
              </a:rPr>
              <a:t> de</a:t>
            </a:r>
            <a:r>
              <a:rPr sz="500" spc="65" dirty="0">
                <a:solidFill>
                  <a:srgbClr val="FFFFFF"/>
                </a:solidFill>
                <a:latin typeface="Arial"/>
                <a:cs typeface="Arial"/>
              </a:rPr>
              <a:t> </a:t>
            </a:r>
            <a:r>
              <a:rPr sz="500" spc="50" dirty="0">
                <a:solidFill>
                  <a:srgbClr val="FFFFFF"/>
                </a:solidFill>
                <a:latin typeface="Arial"/>
                <a:cs typeface="Arial"/>
              </a:rPr>
              <a:t>gehele</a:t>
            </a:r>
            <a:r>
              <a:rPr sz="500" spc="60" dirty="0">
                <a:solidFill>
                  <a:srgbClr val="FFFFFF"/>
                </a:solidFill>
                <a:latin typeface="Arial"/>
                <a:cs typeface="Arial"/>
              </a:rPr>
              <a:t> </a:t>
            </a:r>
            <a:r>
              <a:rPr sz="500" spc="55" dirty="0">
                <a:solidFill>
                  <a:srgbClr val="FFFFFF"/>
                </a:solidFill>
                <a:latin typeface="Arial"/>
                <a:cs typeface="Arial"/>
              </a:rPr>
              <a:t>patient</a:t>
            </a:r>
            <a:r>
              <a:rPr sz="500" spc="65" dirty="0">
                <a:solidFill>
                  <a:srgbClr val="FFFFFF"/>
                </a:solidFill>
                <a:latin typeface="Arial"/>
                <a:cs typeface="Arial"/>
              </a:rPr>
              <a:t> </a:t>
            </a:r>
            <a:r>
              <a:rPr sz="500" spc="-10" dirty="0">
                <a:solidFill>
                  <a:srgbClr val="FFFFFF"/>
                </a:solidFill>
                <a:latin typeface="Arial"/>
                <a:cs typeface="Arial"/>
              </a:rPr>
              <a:t>journey.</a:t>
            </a:r>
            <a:endParaRPr sz="500" dirty="0">
              <a:latin typeface="Arial"/>
              <a:cs typeface="Arial"/>
            </a:endParaRPr>
          </a:p>
          <a:p>
            <a:pPr marL="114300" marR="5080" indent="-102235" algn="just">
              <a:lnSpc>
                <a:spcPct val="151000"/>
              </a:lnSpc>
              <a:buFont typeface="Arial"/>
              <a:buAutoNum type="arabicPeriod"/>
              <a:tabLst>
                <a:tab pos="114935" algn="l"/>
              </a:tabLst>
            </a:pPr>
            <a:r>
              <a:rPr sz="500" i="1" spc="50" dirty="0">
                <a:solidFill>
                  <a:srgbClr val="FFFFFF"/>
                </a:solidFill>
                <a:latin typeface="Arial"/>
                <a:cs typeface="Arial"/>
              </a:rPr>
              <a:t>Onze</a:t>
            </a:r>
            <a:r>
              <a:rPr sz="500" i="1" spc="30" dirty="0">
                <a:solidFill>
                  <a:srgbClr val="FFFFFF"/>
                </a:solidFill>
                <a:latin typeface="Arial"/>
                <a:cs typeface="Arial"/>
              </a:rPr>
              <a:t> </a:t>
            </a:r>
            <a:r>
              <a:rPr sz="500" i="1" spc="70" dirty="0">
                <a:solidFill>
                  <a:srgbClr val="FFFFFF"/>
                </a:solidFill>
                <a:latin typeface="Arial"/>
                <a:cs typeface="Arial"/>
              </a:rPr>
              <a:t>mensen</a:t>
            </a:r>
            <a:r>
              <a:rPr sz="500" i="1" spc="55" dirty="0">
                <a:solidFill>
                  <a:srgbClr val="FFFFFF"/>
                </a:solidFill>
                <a:latin typeface="Arial"/>
                <a:cs typeface="Arial"/>
              </a:rPr>
              <a:t> </a:t>
            </a:r>
            <a:r>
              <a:rPr sz="500" dirty="0">
                <a:solidFill>
                  <a:srgbClr val="FFFFFF"/>
                </a:solidFill>
                <a:latin typeface="Arial"/>
                <a:cs typeface="Arial"/>
              </a:rPr>
              <a:t>–</a:t>
            </a:r>
            <a:r>
              <a:rPr sz="500" spc="55" dirty="0">
                <a:solidFill>
                  <a:srgbClr val="FFFFFF"/>
                </a:solidFill>
                <a:latin typeface="Arial"/>
                <a:cs typeface="Arial"/>
              </a:rPr>
              <a:t> </a:t>
            </a:r>
            <a:r>
              <a:rPr sz="500" dirty="0">
                <a:solidFill>
                  <a:srgbClr val="FFFFFF"/>
                </a:solidFill>
                <a:latin typeface="Arial"/>
                <a:cs typeface="Arial"/>
              </a:rPr>
              <a:t>In</a:t>
            </a:r>
            <a:r>
              <a:rPr sz="500" spc="55" dirty="0">
                <a:solidFill>
                  <a:srgbClr val="FFFFFF"/>
                </a:solidFill>
                <a:latin typeface="Arial"/>
                <a:cs typeface="Arial"/>
              </a:rPr>
              <a:t> </a:t>
            </a:r>
            <a:r>
              <a:rPr sz="500" spc="75" dirty="0">
                <a:solidFill>
                  <a:srgbClr val="FFFFFF"/>
                </a:solidFill>
                <a:latin typeface="Arial"/>
                <a:cs typeface="Arial"/>
              </a:rPr>
              <a:t>2030</a:t>
            </a:r>
            <a:r>
              <a:rPr sz="500" spc="55" dirty="0">
                <a:solidFill>
                  <a:srgbClr val="FFFFFF"/>
                </a:solidFill>
                <a:latin typeface="Arial"/>
                <a:cs typeface="Arial"/>
              </a:rPr>
              <a:t> </a:t>
            </a:r>
            <a:r>
              <a:rPr sz="500" dirty="0">
                <a:solidFill>
                  <a:srgbClr val="FFFFFF"/>
                </a:solidFill>
                <a:latin typeface="Arial"/>
                <a:cs typeface="Arial"/>
              </a:rPr>
              <a:t>is</a:t>
            </a:r>
            <a:r>
              <a:rPr sz="500" spc="55" dirty="0">
                <a:solidFill>
                  <a:srgbClr val="FFFFFF"/>
                </a:solidFill>
                <a:latin typeface="Arial"/>
                <a:cs typeface="Arial"/>
              </a:rPr>
              <a:t> </a:t>
            </a:r>
            <a:r>
              <a:rPr sz="500" dirty="0">
                <a:solidFill>
                  <a:srgbClr val="FFFFFF"/>
                </a:solidFill>
                <a:latin typeface="Arial"/>
                <a:cs typeface="Arial"/>
              </a:rPr>
              <a:t>elk</a:t>
            </a:r>
            <a:r>
              <a:rPr sz="500" spc="55" dirty="0">
                <a:solidFill>
                  <a:srgbClr val="FFFFFF"/>
                </a:solidFill>
                <a:latin typeface="Arial"/>
                <a:cs typeface="Arial"/>
              </a:rPr>
              <a:t> </a:t>
            </a:r>
            <a:r>
              <a:rPr sz="500" spc="60" dirty="0">
                <a:solidFill>
                  <a:srgbClr val="FFFFFF"/>
                </a:solidFill>
                <a:latin typeface="Arial"/>
                <a:cs typeface="Arial"/>
              </a:rPr>
              <a:t>Centrum</a:t>
            </a:r>
            <a:r>
              <a:rPr sz="500" spc="55" dirty="0">
                <a:solidFill>
                  <a:srgbClr val="FFFFFF"/>
                </a:solidFill>
                <a:latin typeface="Arial"/>
                <a:cs typeface="Arial"/>
              </a:rPr>
              <a:t> </a:t>
            </a:r>
            <a:r>
              <a:rPr sz="500" spc="50" dirty="0">
                <a:solidFill>
                  <a:srgbClr val="FFFFFF"/>
                </a:solidFill>
                <a:latin typeface="Arial"/>
                <a:cs typeface="Arial"/>
              </a:rPr>
              <a:t>een</a:t>
            </a:r>
            <a:r>
              <a:rPr sz="500" spc="55" dirty="0">
                <a:solidFill>
                  <a:srgbClr val="FFFFFF"/>
                </a:solidFill>
                <a:latin typeface="Arial"/>
                <a:cs typeface="Arial"/>
              </a:rPr>
              <a:t> </a:t>
            </a:r>
            <a:r>
              <a:rPr sz="500" spc="45" dirty="0">
                <a:solidFill>
                  <a:srgbClr val="FFFFFF"/>
                </a:solidFill>
                <a:latin typeface="Arial"/>
                <a:cs typeface="Arial"/>
              </a:rPr>
              <a:t>adaptieve,</a:t>
            </a:r>
            <a:r>
              <a:rPr sz="500" spc="55" dirty="0">
                <a:solidFill>
                  <a:srgbClr val="FFFFFF"/>
                </a:solidFill>
                <a:latin typeface="Arial"/>
                <a:cs typeface="Arial"/>
              </a:rPr>
              <a:t> </a:t>
            </a:r>
            <a:r>
              <a:rPr sz="500" spc="45" dirty="0">
                <a:solidFill>
                  <a:srgbClr val="FFFFFF"/>
                </a:solidFill>
                <a:latin typeface="Arial"/>
                <a:cs typeface="Arial"/>
              </a:rPr>
              <a:t>professionele</a:t>
            </a:r>
            <a:r>
              <a:rPr sz="500" spc="55" dirty="0">
                <a:solidFill>
                  <a:srgbClr val="FFFFFF"/>
                </a:solidFill>
                <a:latin typeface="Arial"/>
                <a:cs typeface="Arial"/>
              </a:rPr>
              <a:t> </a:t>
            </a:r>
            <a:r>
              <a:rPr sz="500" spc="-10" dirty="0">
                <a:solidFill>
                  <a:srgbClr val="FFFFFF"/>
                </a:solidFill>
                <a:latin typeface="Arial"/>
                <a:cs typeface="Arial"/>
              </a:rPr>
              <a:t>vrijwilligersorganisatie</a:t>
            </a:r>
            <a:r>
              <a:rPr sz="500" spc="500" dirty="0">
                <a:solidFill>
                  <a:srgbClr val="FFFFFF"/>
                </a:solidFill>
                <a:latin typeface="Arial"/>
                <a:cs typeface="Arial"/>
              </a:rPr>
              <a:t>  </a:t>
            </a:r>
            <a:r>
              <a:rPr sz="500" spc="70" dirty="0">
                <a:solidFill>
                  <a:srgbClr val="FFFFFF"/>
                </a:solidFill>
                <a:latin typeface="Arial"/>
                <a:cs typeface="Arial"/>
              </a:rPr>
              <a:t>met</a:t>
            </a:r>
            <a:r>
              <a:rPr sz="500" spc="130" dirty="0">
                <a:solidFill>
                  <a:srgbClr val="FFFFFF"/>
                </a:solidFill>
                <a:latin typeface="Arial"/>
                <a:cs typeface="Arial"/>
              </a:rPr>
              <a:t> </a:t>
            </a:r>
            <a:r>
              <a:rPr sz="500" spc="55" dirty="0">
                <a:solidFill>
                  <a:srgbClr val="FFFFFF"/>
                </a:solidFill>
                <a:latin typeface="Arial"/>
                <a:cs typeface="Arial"/>
              </a:rPr>
              <a:t>getrainde</a:t>
            </a:r>
            <a:r>
              <a:rPr sz="500" spc="135" dirty="0">
                <a:solidFill>
                  <a:srgbClr val="FFFFFF"/>
                </a:solidFill>
                <a:latin typeface="Arial"/>
                <a:cs typeface="Arial"/>
              </a:rPr>
              <a:t> </a:t>
            </a:r>
            <a:r>
              <a:rPr sz="500" spc="60" dirty="0">
                <a:solidFill>
                  <a:srgbClr val="FFFFFF"/>
                </a:solidFill>
                <a:latin typeface="Arial"/>
                <a:cs typeface="Arial"/>
              </a:rPr>
              <a:t>gastvrouwen</a:t>
            </a:r>
            <a:r>
              <a:rPr sz="500" spc="130" dirty="0">
                <a:solidFill>
                  <a:srgbClr val="FFFFFF"/>
                </a:solidFill>
                <a:latin typeface="Arial"/>
                <a:cs typeface="Arial"/>
              </a:rPr>
              <a:t> </a:t>
            </a:r>
            <a:r>
              <a:rPr sz="500" spc="50" dirty="0">
                <a:solidFill>
                  <a:srgbClr val="FFFFFF"/>
                </a:solidFill>
                <a:latin typeface="Arial"/>
                <a:cs typeface="Arial"/>
              </a:rPr>
              <a:t>en</a:t>
            </a:r>
            <a:r>
              <a:rPr sz="500" spc="135" dirty="0">
                <a:solidFill>
                  <a:srgbClr val="FFFFFF"/>
                </a:solidFill>
                <a:latin typeface="Arial"/>
                <a:cs typeface="Arial"/>
              </a:rPr>
              <a:t> </a:t>
            </a:r>
            <a:r>
              <a:rPr sz="500" spc="60" dirty="0">
                <a:solidFill>
                  <a:srgbClr val="FFFFFF"/>
                </a:solidFill>
                <a:latin typeface="Arial"/>
                <a:cs typeface="Arial"/>
              </a:rPr>
              <a:t>-</a:t>
            </a:r>
            <a:r>
              <a:rPr sz="500" dirty="0">
                <a:solidFill>
                  <a:srgbClr val="FFFFFF"/>
                </a:solidFill>
                <a:latin typeface="Arial"/>
                <a:cs typeface="Arial"/>
              </a:rPr>
              <a:t>heren,</a:t>
            </a:r>
            <a:r>
              <a:rPr sz="500" spc="130" dirty="0">
                <a:solidFill>
                  <a:srgbClr val="FFFFFF"/>
                </a:solidFill>
                <a:latin typeface="Arial"/>
                <a:cs typeface="Arial"/>
              </a:rPr>
              <a:t> </a:t>
            </a:r>
            <a:r>
              <a:rPr sz="500" spc="50" dirty="0">
                <a:solidFill>
                  <a:srgbClr val="FFFFFF"/>
                </a:solidFill>
                <a:latin typeface="Arial"/>
                <a:cs typeface="Arial"/>
              </a:rPr>
              <a:t>activiteitenbegeleiders,</a:t>
            </a:r>
            <a:r>
              <a:rPr sz="500" spc="135" dirty="0">
                <a:solidFill>
                  <a:srgbClr val="FFFFFF"/>
                </a:solidFill>
                <a:latin typeface="Arial"/>
                <a:cs typeface="Arial"/>
              </a:rPr>
              <a:t> </a:t>
            </a:r>
            <a:r>
              <a:rPr sz="500" dirty="0">
                <a:solidFill>
                  <a:srgbClr val="FFFFFF"/>
                </a:solidFill>
                <a:latin typeface="Arial"/>
                <a:cs typeface="Arial"/>
              </a:rPr>
              <a:t>(veelal</a:t>
            </a:r>
            <a:r>
              <a:rPr sz="500" spc="135" dirty="0">
                <a:solidFill>
                  <a:srgbClr val="FFFFFF"/>
                </a:solidFill>
                <a:latin typeface="Arial"/>
                <a:cs typeface="Arial"/>
              </a:rPr>
              <a:t> </a:t>
            </a:r>
            <a:r>
              <a:rPr sz="500" spc="50" dirty="0">
                <a:solidFill>
                  <a:srgbClr val="FFFFFF"/>
                </a:solidFill>
                <a:latin typeface="Arial"/>
                <a:cs typeface="Arial"/>
              </a:rPr>
              <a:t>betaalde)</a:t>
            </a:r>
            <a:r>
              <a:rPr sz="500" spc="130" dirty="0">
                <a:solidFill>
                  <a:srgbClr val="FFFFFF"/>
                </a:solidFill>
                <a:latin typeface="Arial"/>
                <a:cs typeface="Arial"/>
              </a:rPr>
              <a:t> </a:t>
            </a:r>
            <a:r>
              <a:rPr sz="500" spc="45" dirty="0">
                <a:solidFill>
                  <a:srgbClr val="FFFFFF"/>
                </a:solidFill>
                <a:latin typeface="Arial"/>
                <a:cs typeface="Arial"/>
              </a:rPr>
              <a:t>coördina-</a:t>
            </a:r>
            <a:r>
              <a:rPr sz="500" spc="500" dirty="0">
                <a:solidFill>
                  <a:srgbClr val="FFFFFF"/>
                </a:solidFill>
                <a:latin typeface="Arial"/>
                <a:cs typeface="Arial"/>
              </a:rPr>
              <a:t> </a:t>
            </a:r>
            <a:r>
              <a:rPr sz="500" dirty="0">
                <a:solidFill>
                  <a:srgbClr val="FFFFFF"/>
                </a:solidFill>
                <a:latin typeface="Arial"/>
                <a:cs typeface="Arial"/>
              </a:rPr>
              <a:t>toren,</a:t>
            </a:r>
            <a:r>
              <a:rPr sz="500" spc="75" dirty="0">
                <a:solidFill>
                  <a:srgbClr val="FFFFFF"/>
                </a:solidFill>
                <a:latin typeface="Arial"/>
                <a:cs typeface="Arial"/>
              </a:rPr>
              <a:t> </a:t>
            </a:r>
            <a:r>
              <a:rPr sz="500" spc="50" dirty="0">
                <a:solidFill>
                  <a:srgbClr val="FFFFFF"/>
                </a:solidFill>
                <a:latin typeface="Arial"/>
                <a:cs typeface="Arial"/>
              </a:rPr>
              <a:t>administratieve</a:t>
            </a:r>
            <a:r>
              <a:rPr sz="500" spc="75" dirty="0">
                <a:solidFill>
                  <a:srgbClr val="FFFFFF"/>
                </a:solidFill>
                <a:latin typeface="Arial"/>
                <a:cs typeface="Arial"/>
              </a:rPr>
              <a:t> </a:t>
            </a:r>
            <a:r>
              <a:rPr sz="500" spc="45" dirty="0">
                <a:solidFill>
                  <a:srgbClr val="FFFFFF"/>
                </a:solidFill>
                <a:latin typeface="Arial"/>
                <a:cs typeface="Arial"/>
              </a:rPr>
              <a:t>krachten,</a:t>
            </a:r>
            <a:r>
              <a:rPr sz="500" spc="80" dirty="0">
                <a:solidFill>
                  <a:srgbClr val="FFFFFF"/>
                </a:solidFill>
                <a:latin typeface="Arial"/>
                <a:cs typeface="Arial"/>
              </a:rPr>
              <a:t> </a:t>
            </a:r>
            <a:r>
              <a:rPr sz="500" spc="50" dirty="0">
                <a:solidFill>
                  <a:srgbClr val="FFFFFF"/>
                </a:solidFill>
                <a:latin typeface="Arial"/>
                <a:cs typeface="Arial"/>
              </a:rPr>
              <a:t>overige</a:t>
            </a:r>
            <a:r>
              <a:rPr sz="500" spc="75" dirty="0">
                <a:solidFill>
                  <a:srgbClr val="FFFFFF"/>
                </a:solidFill>
                <a:latin typeface="Arial"/>
                <a:cs typeface="Arial"/>
              </a:rPr>
              <a:t> </a:t>
            </a:r>
            <a:r>
              <a:rPr sz="500" spc="45" dirty="0">
                <a:solidFill>
                  <a:srgbClr val="FFFFFF"/>
                </a:solidFill>
                <a:latin typeface="Arial"/>
                <a:cs typeface="Arial"/>
              </a:rPr>
              <a:t>vrijwilligers</a:t>
            </a:r>
            <a:r>
              <a:rPr sz="500" spc="75" dirty="0">
                <a:solidFill>
                  <a:srgbClr val="FFFFFF"/>
                </a:solidFill>
                <a:latin typeface="Arial"/>
                <a:cs typeface="Arial"/>
              </a:rPr>
              <a:t> </a:t>
            </a:r>
            <a:r>
              <a:rPr sz="500" spc="50" dirty="0">
                <a:solidFill>
                  <a:srgbClr val="FFFFFF"/>
                </a:solidFill>
                <a:latin typeface="Arial"/>
                <a:cs typeface="Arial"/>
              </a:rPr>
              <a:t>en</a:t>
            </a:r>
            <a:r>
              <a:rPr sz="500" spc="80" dirty="0">
                <a:solidFill>
                  <a:srgbClr val="FFFFFF"/>
                </a:solidFill>
                <a:latin typeface="Arial"/>
                <a:cs typeface="Arial"/>
              </a:rPr>
              <a:t> </a:t>
            </a:r>
            <a:r>
              <a:rPr sz="500" spc="50" dirty="0">
                <a:solidFill>
                  <a:srgbClr val="FFFFFF"/>
                </a:solidFill>
                <a:latin typeface="Arial"/>
                <a:cs typeface="Arial"/>
              </a:rPr>
              <a:t>een</a:t>
            </a:r>
            <a:r>
              <a:rPr sz="500" spc="75" dirty="0">
                <a:solidFill>
                  <a:srgbClr val="FFFFFF"/>
                </a:solidFill>
                <a:latin typeface="Arial"/>
                <a:cs typeface="Arial"/>
              </a:rPr>
              <a:t> </a:t>
            </a:r>
            <a:r>
              <a:rPr sz="500" spc="70" dirty="0">
                <a:solidFill>
                  <a:srgbClr val="FFFFFF"/>
                </a:solidFill>
                <a:latin typeface="Arial"/>
                <a:cs typeface="Arial"/>
              </a:rPr>
              <a:t>goed</a:t>
            </a:r>
            <a:r>
              <a:rPr sz="500" spc="75" dirty="0">
                <a:solidFill>
                  <a:srgbClr val="FFFFFF"/>
                </a:solidFill>
                <a:latin typeface="Arial"/>
                <a:cs typeface="Arial"/>
              </a:rPr>
              <a:t> </a:t>
            </a:r>
            <a:r>
              <a:rPr sz="500" spc="-10" dirty="0">
                <a:solidFill>
                  <a:srgbClr val="FFFFFF"/>
                </a:solidFill>
                <a:latin typeface="Arial"/>
                <a:cs typeface="Arial"/>
              </a:rPr>
              <a:t>bestuur.</a:t>
            </a:r>
            <a:endParaRPr sz="500" dirty="0">
              <a:latin typeface="Arial"/>
              <a:cs typeface="Arial"/>
            </a:endParaRPr>
          </a:p>
          <a:p>
            <a:pPr marL="114300" marR="5080" indent="-102235" algn="just">
              <a:lnSpc>
                <a:spcPct val="151000"/>
              </a:lnSpc>
              <a:buFont typeface="Arial"/>
              <a:buAutoNum type="arabicPeriod"/>
              <a:tabLst>
                <a:tab pos="114935" algn="l"/>
              </a:tabLst>
            </a:pPr>
            <a:r>
              <a:rPr sz="500" i="1" spc="50" dirty="0">
                <a:solidFill>
                  <a:srgbClr val="FFFFFF"/>
                </a:solidFill>
                <a:latin typeface="Arial"/>
                <a:cs typeface="Arial"/>
              </a:rPr>
              <a:t>Onze</a:t>
            </a:r>
            <a:r>
              <a:rPr sz="500" i="1" spc="145" dirty="0">
                <a:solidFill>
                  <a:srgbClr val="FFFFFF"/>
                </a:solidFill>
                <a:latin typeface="Arial"/>
                <a:cs typeface="Arial"/>
              </a:rPr>
              <a:t> </a:t>
            </a:r>
            <a:r>
              <a:rPr sz="500" i="1" spc="50" dirty="0">
                <a:solidFill>
                  <a:srgbClr val="FFFFFF"/>
                </a:solidFill>
                <a:latin typeface="Arial"/>
                <a:cs typeface="Arial"/>
              </a:rPr>
              <a:t>bedrijfsvoering</a:t>
            </a:r>
            <a:r>
              <a:rPr sz="500" i="1" spc="195" dirty="0">
                <a:solidFill>
                  <a:srgbClr val="FFFFFF"/>
                </a:solidFill>
                <a:latin typeface="Arial"/>
                <a:cs typeface="Arial"/>
              </a:rPr>
              <a:t> </a:t>
            </a:r>
            <a:r>
              <a:rPr sz="500" spc="114" dirty="0">
                <a:solidFill>
                  <a:srgbClr val="FFFFFF"/>
                </a:solidFill>
                <a:latin typeface="Arial"/>
                <a:cs typeface="Arial"/>
              </a:rPr>
              <a:t>-</a:t>
            </a:r>
            <a:r>
              <a:rPr sz="500" spc="190" dirty="0">
                <a:solidFill>
                  <a:srgbClr val="FFFFFF"/>
                </a:solidFill>
                <a:latin typeface="Arial"/>
                <a:cs typeface="Arial"/>
              </a:rPr>
              <a:t> </a:t>
            </a:r>
            <a:r>
              <a:rPr sz="500" dirty="0">
                <a:solidFill>
                  <a:srgbClr val="FFFFFF"/>
                </a:solidFill>
                <a:latin typeface="Arial"/>
                <a:cs typeface="Arial"/>
              </a:rPr>
              <a:t>In</a:t>
            </a:r>
            <a:r>
              <a:rPr sz="500" spc="195" dirty="0">
                <a:solidFill>
                  <a:srgbClr val="FFFFFF"/>
                </a:solidFill>
                <a:latin typeface="Arial"/>
                <a:cs typeface="Arial"/>
              </a:rPr>
              <a:t> </a:t>
            </a:r>
            <a:r>
              <a:rPr sz="500" spc="75" dirty="0">
                <a:solidFill>
                  <a:srgbClr val="FFFFFF"/>
                </a:solidFill>
                <a:latin typeface="Arial"/>
                <a:cs typeface="Arial"/>
              </a:rPr>
              <a:t>2030</a:t>
            </a:r>
            <a:r>
              <a:rPr sz="500" spc="195" dirty="0">
                <a:solidFill>
                  <a:srgbClr val="FFFFFF"/>
                </a:solidFill>
                <a:latin typeface="Arial"/>
                <a:cs typeface="Arial"/>
              </a:rPr>
              <a:t> </a:t>
            </a:r>
            <a:r>
              <a:rPr sz="500" spc="55" dirty="0">
                <a:solidFill>
                  <a:srgbClr val="FFFFFF"/>
                </a:solidFill>
                <a:latin typeface="Arial"/>
                <a:cs typeface="Arial"/>
              </a:rPr>
              <a:t>voldoen</a:t>
            </a:r>
            <a:r>
              <a:rPr sz="500" spc="190" dirty="0">
                <a:solidFill>
                  <a:srgbClr val="FFFFFF"/>
                </a:solidFill>
                <a:latin typeface="Arial"/>
                <a:cs typeface="Arial"/>
              </a:rPr>
              <a:t> </a:t>
            </a:r>
            <a:r>
              <a:rPr sz="500" dirty="0">
                <a:solidFill>
                  <a:srgbClr val="FFFFFF"/>
                </a:solidFill>
                <a:latin typeface="Arial"/>
                <a:cs typeface="Arial"/>
              </a:rPr>
              <a:t>Centra</a:t>
            </a:r>
            <a:r>
              <a:rPr sz="500" spc="195" dirty="0">
                <a:solidFill>
                  <a:srgbClr val="FFFFFF"/>
                </a:solidFill>
                <a:latin typeface="Arial"/>
                <a:cs typeface="Arial"/>
              </a:rPr>
              <a:t> </a:t>
            </a:r>
            <a:r>
              <a:rPr sz="500" dirty="0">
                <a:solidFill>
                  <a:srgbClr val="FFFFFF"/>
                </a:solidFill>
                <a:latin typeface="Arial"/>
                <a:cs typeface="Arial"/>
              </a:rPr>
              <a:t>aan</a:t>
            </a:r>
            <a:r>
              <a:rPr sz="500" spc="190" dirty="0">
                <a:solidFill>
                  <a:srgbClr val="FFFFFF"/>
                </a:solidFill>
                <a:latin typeface="Arial"/>
                <a:cs typeface="Arial"/>
              </a:rPr>
              <a:t> </a:t>
            </a:r>
            <a:r>
              <a:rPr sz="500" dirty="0">
                <a:solidFill>
                  <a:srgbClr val="FFFFFF"/>
                </a:solidFill>
                <a:latin typeface="Arial"/>
                <a:cs typeface="Arial"/>
              </a:rPr>
              <a:t>alle</a:t>
            </a:r>
            <a:r>
              <a:rPr sz="500" spc="195" dirty="0">
                <a:solidFill>
                  <a:srgbClr val="FFFFFF"/>
                </a:solidFill>
                <a:latin typeface="Arial"/>
                <a:cs typeface="Arial"/>
              </a:rPr>
              <a:t> </a:t>
            </a:r>
            <a:r>
              <a:rPr sz="500" dirty="0">
                <a:solidFill>
                  <a:srgbClr val="FFFFFF"/>
                </a:solidFill>
                <a:latin typeface="Arial"/>
                <a:cs typeface="Arial"/>
              </a:rPr>
              <a:t>IPSO-kwaliteitseisen,</a:t>
            </a:r>
            <a:r>
              <a:rPr sz="500" spc="195" dirty="0">
                <a:solidFill>
                  <a:srgbClr val="FFFFFF"/>
                </a:solidFill>
                <a:latin typeface="Arial"/>
                <a:cs typeface="Arial"/>
              </a:rPr>
              <a:t> </a:t>
            </a:r>
            <a:r>
              <a:rPr sz="500" spc="60" dirty="0">
                <a:solidFill>
                  <a:srgbClr val="FFFFFF"/>
                </a:solidFill>
                <a:latin typeface="Arial"/>
                <a:cs typeface="Arial"/>
              </a:rPr>
              <a:t>zodat</a:t>
            </a:r>
            <a:r>
              <a:rPr sz="500" spc="190" dirty="0">
                <a:solidFill>
                  <a:srgbClr val="FFFFFF"/>
                </a:solidFill>
                <a:latin typeface="Arial"/>
                <a:cs typeface="Arial"/>
              </a:rPr>
              <a:t> </a:t>
            </a:r>
            <a:r>
              <a:rPr sz="500" spc="-10" dirty="0">
                <a:solidFill>
                  <a:srgbClr val="FFFFFF"/>
                </a:solidFill>
                <a:latin typeface="Arial"/>
                <a:cs typeface="Arial"/>
              </a:rPr>
              <a:t>Centra,</a:t>
            </a:r>
            <a:r>
              <a:rPr sz="500" spc="500" dirty="0">
                <a:solidFill>
                  <a:srgbClr val="FFFFFF"/>
                </a:solidFill>
                <a:latin typeface="Arial"/>
                <a:cs typeface="Arial"/>
              </a:rPr>
              <a:t> </a:t>
            </a:r>
            <a:r>
              <a:rPr sz="500" dirty="0">
                <a:solidFill>
                  <a:srgbClr val="FFFFFF"/>
                </a:solidFill>
                <a:latin typeface="Arial"/>
                <a:cs typeface="Arial"/>
              </a:rPr>
              <a:t>IPSO</a:t>
            </a:r>
            <a:r>
              <a:rPr sz="500" spc="95" dirty="0">
                <a:solidFill>
                  <a:srgbClr val="FFFFFF"/>
                </a:solidFill>
                <a:latin typeface="Arial"/>
                <a:cs typeface="Arial"/>
              </a:rPr>
              <a:t> </a:t>
            </a:r>
            <a:r>
              <a:rPr sz="500" dirty="0">
                <a:solidFill>
                  <a:srgbClr val="FFFFFF"/>
                </a:solidFill>
                <a:latin typeface="Arial"/>
                <a:cs typeface="Arial"/>
              </a:rPr>
              <a:t>en</a:t>
            </a:r>
            <a:r>
              <a:rPr sz="500" spc="100" dirty="0">
                <a:solidFill>
                  <a:srgbClr val="FFFFFF"/>
                </a:solidFill>
                <a:latin typeface="Arial"/>
                <a:cs typeface="Arial"/>
              </a:rPr>
              <a:t> </a:t>
            </a:r>
            <a:r>
              <a:rPr sz="500" spc="80" dirty="0">
                <a:solidFill>
                  <a:srgbClr val="FFFFFF"/>
                </a:solidFill>
                <a:latin typeface="Arial"/>
                <a:cs typeface="Arial"/>
              </a:rPr>
              <a:t>KWF</a:t>
            </a:r>
            <a:r>
              <a:rPr sz="500" spc="95" dirty="0">
                <a:solidFill>
                  <a:srgbClr val="FFFFFF"/>
                </a:solidFill>
                <a:latin typeface="Arial"/>
                <a:cs typeface="Arial"/>
              </a:rPr>
              <a:t> </a:t>
            </a:r>
            <a:r>
              <a:rPr sz="500" dirty="0">
                <a:solidFill>
                  <a:srgbClr val="FFFFFF"/>
                </a:solidFill>
                <a:latin typeface="Arial"/>
                <a:cs typeface="Arial"/>
              </a:rPr>
              <a:t>in</a:t>
            </a:r>
            <a:r>
              <a:rPr sz="500" spc="100" dirty="0">
                <a:solidFill>
                  <a:srgbClr val="FFFFFF"/>
                </a:solidFill>
                <a:latin typeface="Arial"/>
                <a:cs typeface="Arial"/>
              </a:rPr>
              <a:t> </a:t>
            </a:r>
            <a:r>
              <a:rPr sz="500" spc="55" dirty="0">
                <a:solidFill>
                  <a:srgbClr val="FFFFFF"/>
                </a:solidFill>
                <a:latin typeface="Arial"/>
                <a:cs typeface="Arial"/>
              </a:rPr>
              <a:t>het</a:t>
            </a:r>
            <a:r>
              <a:rPr sz="500" spc="95" dirty="0">
                <a:solidFill>
                  <a:srgbClr val="FFFFFF"/>
                </a:solidFill>
                <a:latin typeface="Arial"/>
                <a:cs typeface="Arial"/>
              </a:rPr>
              <a:t> </a:t>
            </a:r>
            <a:r>
              <a:rPr sz="500" dirty="0">
                <a:solidFill>
                  <a:srgbClr val="FFFFFF"/>
                </a:solidFill>
                <a:latin typeface="Arial"/>
                <a:cs typeface="Arial"/>
              </a:rPr>
              <a:t>volste</a:t>
            </a:r>
            <a:r>
              <a:rPr sz="500" spc="100" dirty="0">
                <a:solidFill>
                  <a:srgbClr val="FFFFFF"/>
                </a:solidFill>
                <a:latin typeface="Arial"/>
                <a:cs typeface="Arial"/>
              </a:rPr>
              <a:t> </a:t>
            </a:r>
            <a:r>
              <a:rPr sz="500" spc="55" dirty="0">
                <a:solidFill>
                  <a:srgbClr val="FFFFFF"/>
                </a:solidFill>
                <a:latin typeface="Arial"/>
                <a:cs typeface="Arial"/>
              </a:rPr>
              <a:t>vertrouwen</a:t>
            </a:r>
            <a:r>
              <a:rPr sz="500" spc="95" dirty="0">
                <a:solidFill>
                  <a:srgbClr val="FFFFFF"/>
                </a:solidFill>
                <a:latin typeface="Arial"/>
                <a:cs typeface="Arial"/>
              </a:rPr>
              <a:t> </a:t>
            </a:r>
            <a:r>
              <a:rPr sz="500" spc="50" dirty="0">
                <a:solidFill>
                  <a:srgbClr val="FFFFFF"/>
                </a:solidFill>
                <a:latin typeface="Arial"/>
                <a:cs typeface="Arial"/>
              </a:rPr>
              <a:t>gasten</a:t>
            </a:r>
            <a:r>
              <a:rPr sz="500" spc="100" dirty="0">
                <a:solidFill>
                  <a:srgbClr val="FFFFFF"/>
                </a:solidFill>
                <a:latin typeface="Arial"/>
                <a:cs typeface="Arial"/>
              </a:rPr>
              <a:t> </a:t>
            </a:r>
            <a:r>
              <a:rPr sz="500" dirty="0">
                <a:solidFill>
                  <a:srgbClr val="FFFFFF"/>
                </a:solidFill>
                <a:latin typeface="Arial"/>
                <a:cs typeface="Arial"/>
              </a:rPr>
              <a:t>naar</a:t>
            </a:r>
            <a:r>
              <a:rPr sz="500" spc="95" dirty="0">
                <a:solidFill>
                  <a:srgbClr val="FFFFFF"/>
                </a:solidFill>
                <a:latin typeface="Arial"/>
                <a:cs typeface="Arial"/>
              </a:rPr>
              <a:t> </a:t>
            </a:r>
            <a:r>
              <a:rPr sz="500" spc="50" dirty="0">
                <a:solidFill>
                  <a:srgbClr val="FFFFFF"/>
                </a:solidFill>
                <a:latin typeface="Arial"/>
                <a:cs typeface="Arial"/>
              </a:rPr>
              <a:t>ieder</a:t>
            </a:r>
            <a:r>
              <a:rPr sz="500" spc="100" dirty="0">
                <a:solidFill>
                  <a:srgbClr val="FFFFFF"/>
                </a:solidFill>
                <a:latin typeface="Arial"/>
                <a:cs typeface="Arial"/>
              </a:rPr>
              <a:t> </a:t>
            </a:r>
            <a:r>
              <a:rPr sz="500" spc="55" dirty="0">
                <a:solidFill>
                  <a:srgbClr val="FFFFFF"/>
                </a:solidFill>
                <a:latin typeface="Arial"/>
                <a:cs typeface="Arial"/>
              </a:rPr>
              <a:t>Centrum</a:t>
            </a:r>
            <a:r>
              <a:rPr sz="500" spc="95" dirty="0">
                <a:solidFill>
                  <a:srgbClr val="FFFFFF"/>
                </a:solidFill>
                <a:latin typeface="Arial"/>
                <a:cs typeface="Arial"/>
              </a:rPr>
              <a:t> </a:t>
            </a:r>
            <a:r>
              <a:rPr sz="500" spc="55" dirty="0">
                <a:solidFill>
                  <a:srgbClr val="FFFFFF"/>
                </a:solidFill>
                <a:latin typeface="Arial"/>
                <a:cs typeface="Arial"/>
              </a:rPr>
              <a:t>kunnen</a:t>
            </a:r>
            <a:r>
              <a:rPr sz="500" spc="100" dirty="0">
                <a:solidFill>
                  <a:srgbClr val="FFFFFF"/>
                </a:solidFill>
                <a:latin typeface="Arial"/>
                <a:cs typeface="Arial"/>
              </a:rPr>
              <a:t> </a:t>
            </a:r>
            <a:r>
              <a:rPr sz="500" spc="45" dirty="0">
                <a:solidFill>
                  <a:srgbClr val="FFFFFF"/>
                </a:solidFill>
                <a:latin typeface="Arial"/>
                <a:cs typeface="Arial"/>
              </a:rPr>
              <a:t>verwijzen</a:t>
            </a:r>
            <a:r>
              <a:rPr sz="500" spc="95" dirty="0">
                <a:solidFill>
                  <a:srgbClr val="FFFFFF"/>
                </a:solidFill>
                <a:latin typeface="Arial"/>
                <a:cs typeface="Arial"/>
              </a:rPr>
              <a:t> </a:t>
            </a:r>
            <a:r>
              <a:rPr sz="500" dirty="0">
                <a:solidFill>
                  <a:srgbClr val="FFFFFF"/>
                </a:solidFill>
                <a:latin typeface="Arial"/>
                <a:cs typeface="Arial"/>
              </a:rPr>
              <a:t>en</a:t>
            </a:r>
            <a:r>
              <a:rPr sz="500" spc="100" dirty="0">
                <a:solidFill>
                  <a:srgbClr val="FFFFFF"/>
                </a:solidFill>
                <a:latin typeface="Arial"/>
                <a:cs typeface="Arial"/>
              </a:rPr>
              <a:t> </a:t>
            </a:r>
            <a:r>
              <a:rPr sz="500" spc="45" dirty="0">
                <a:solidFill>
                  <a:srgbClr val="FFFFFF"/>
                </a:solidFill>
                <a:latin typeface="Arial"/>
                <a:cs typeface="Arial"/>
              </a:rPr>
              <a:t>met</a:t>
            </a:r>
            <a:r>
              <a:rPr sz="500" spc="500" dirty="0">
                <a:solidFill>
                  <a:srgbClr val="FFFFFF"/>
                </a:solidFill>
                <a:latin typeface="Arial"/>
                <a:cs typeface="Arial"/>
              </a:rPr>
              <a:t> </a:t>
            </a:r>
            <a:r>
              <a:rPr sz="500" spc="55" dirty="0">
                <a:solidFill>
                  <a:srgbClr val="FFFFFF"/>
                </a:solidFill>
                <a:latin typeface="Arial"/>
                <a:cs typeface="Arial"/>
              </a:rPr>
              <a:t>vertrouwen</a:t>
            </a:r>
            <a:r>
              <a:rPr sz="500" spc="80" dirty="0">
                <a:solidFill>
                  <a:srgbClr val="FFFFFF"/>
                </a:solidFill>
                <a:latin typeface="Arial"/>
                <a:cs typeface="Arial"/>
              </a:rPr>
              <a:t> </a:t>
            </a:r>
            <a:r>
              <a:rPr sz="500" dirty="0">
                <a:solidFill>
                  <a:srgbClr val="FFFFFF"/>
                </a:solidFill>
                <a:latin typeface="Arial"/>
                <a:cs typeface="Arial"/>
              </a:rPr>
              <a:t>naar</a:t>
            </a:r>
            <a:r>
              <a:rPr sz="500" spc="85" dirty="0">
                <a:solidFill>
                  <a:srgbClr val="FFFFFF"/>
                </a:solidFill>
                <a:latin typeface="Arial"/>
                <a:cs typeface="Arial"/>
              </a:rPr>
              <a:t> </a:t>
            </a:r>
            <a:r>
              <a:rPr sz="500" spc="50" dirty="0">
                <a:solidFill>
                  <a:srgbClr val="FFFFFF"/>
                </a:solidFill>
                <a:latin typeface="Arial"/>
                <a:cs typeface="Arial"/>
              </a:rPr>
              <a:t>buiten</a:t>
            </a:r>
            <a:r>
              <a:rPr sz="500" spc="85" dirty="0">
                <a:solidFill>
                  <a:srgbClr val="FFFFFF"/>
                </a:solidFill>
                <a:latin typeface="Arial"/>
                <a:cs typeface="Arial"/>
              </a:rPr>
              <a:t> </a:t>
            </a:r>
            <a:r>
              <a:rPr sz="500" spc="55" dirty="0">
                <a:solidFill>
                  <a:srgbClr val="FFFFFF"/>
                </a:solidFill>
                <a:latin typeface="Arial"/>
                <a:cs typeface="Arial"/>
              </a:rPr>
              <a:t>kunnen</a:t>
            </a:r>
            <a:r>
              <a:rPr sz="500" spc="85" dirty="0">
                <a:solidFill>
                  <a:srgbClr val="FFFFFF"/>
                </a:solidFill>
                <a:latin typeface="Arial"/>
                <a:cs typeface="Arial"/>
              </a:rPr>
              <a:t> </a:t>
            </a:r>
            <a:r>
              <a:rPr sz="500" spc="35" dirty="0">
                <a:solidFill>
                  <a:srgbClr val="FFFFFF"/>
                </a:solidFill>
                <a:latin typeface="Arial"/>
                <a:cs typeface="Arial"/>
              </a:rPr>
              <a:t>treden.</a:t>
            </a:r>
            <a:endParaRPr sz="500" dirty="0">
              <a:latin typeface="Arial"/>
              <a:cs typeface="Arial"/>
            </a:endParaRPr>
          </a:p>
          <a:p>
            <a:pPr marL="114300" marR="5080" indent="-102235" algn="just">
              <a:lnSpc>
                <a:spcPct val="151000"/>
              </a:lnSpc>
              <a:buFont typeface="Arial"/>
              <a:buAutoNum type="arabicPeriod"/>
              <a:tabLst>
                <a:tab pos="114935" algn="l"/>
              </a:tabLst>
            </a:pPr>
            <a:r>
              <a:rPr sz="500" i="1" spc="50" dirty="0">
                <a:solidFill>
                  <a:srgbClr val="FFFFFF"/>
                </a:solidFill>
                <a:latin typeface="Arial"/>
                <a:cs typeface="Arial"/>
              </a:rPr>
              <a:t>Onze</a:t>
            </a:r>
            <a:r>
              <a:rPr sz="500" i="1" spc="145" dirty="0">
                <a:solidFill>
                  <a:srgbClr val="FFFFFF"/>
                </a:solidFill>
                <a:latin typeface="Arial"/>
                <a:cs typeface="Arial"/>
              </a:rPr>
              <a:t> </a:t>
            </a:r>
            <a:r>
              <a:rPr sz="500" i="1" dirty="0">
                <a:solidFill>
                  <a:srgbClr val="FFFFFF"/>
                </a:solidFill>
                <a:latin typeface="Arial"/>
                <a:cs typeface="Arial"/>
              </a:rPr>
              <a:t>locatie(s)</a:t>
            </a:r>
            <a:r>
              <a:rPr sz="500" i="1" spc="195" dirty="0">
                <a:solidFill>
                  <a:srgbClr val="FFFFFF"/>
                </a:solidFill>
                <a:latin typeface="Arial"/>
                <a:cs typeface="Arial"/>
              </a:rPr>
              <a:t> </a:t>
            </a:r>
            <a:r>
              <a:rPr sz="500" dirty="0">
                <a:solidFill>
                  <a:srgbClr val="FFFFFF"/>
                </a:solidFill>
                <a:latin typeface="Arial"/>
                <a:cs typeface="Arial"/>
              </a:rPr>
              <a:t>–</a:t>
            </a:r>
            <a:r>
              <a:rPr sz="500" spc="190" dirty="0">
                <a:solidFill>
                  <a:srgbClr val="FFFFFF"/>
                </a:solidFill>
                <a:latin typeface="Arial"/>
                <a:cs typeface="Arial"/>
              </a:rPr>
              <a:t> </a:t>
            </a:r>
            <a:r>
              <a:rPr sz="500" dirty="0">
                <a:solidFill>
                  <a:srgbClr val="FFFFFF"/>
                </a:solidFill>
                <a:latin typeface="Arial"/>
                <a:cs typeface="Arial"/>
              </a:rPr>
              <a:t>In</a:t>
            </a:r>
            <a:r>
              <a:rPr sz="500" spc="190" dirty="0">
                <a:solidFill>
                  <a:srgbClr val="FFFFFF"/>
                </a:solidFill>
                <a:latin typeface="Arial"/>
                <a:cs typeface="Arial"/>
              </a:rPr>
              <a:t> </a:t>
            </a:r>
            <a:r>
              <a:rPr sz="500" spc="75" dirty="0">
                <a:solidFill>
                  <a:srgbClr val="FFFFFF"/>
                </a:solidFill>
                <a:latin typeface="Arial"/>
                <a:cs typeface="Arial"/>
              </a:rPr>
              <a:t>2030</a:t>
            </a:r>
            <a:r>
              <a:rPr sz="500" spc="195" dirty="0">
                <a:solidFill>
                  <a:srgbClr val="FFFFFF"/>
                </a:solidFill>
                <a:latin typeface="Arial"/>
                <a:cs typeface="Arial"/>
              </a:rPr>
              <a:t> </a:t>
            </a:r>
            <a:r>
              <a:rPr sz="500" spc="55" dirty="0">
                <a:solidFill>
                  <a:srgbClr val="FFFFFF"/>
                </a:solidFill>
                <a:latin typeface="Arial"/>
                <a:cs typeface="Arial"/>
              </a:rPr>
              <a:t>heeft</a:t>
            </a:r>
            <a:r>
              <a:rPr sz="500" spc="190" dirty="0">
                <a:solidFill>
                  <a:srgbClr val="FFFFFF"/>
                </a:solidFill>
                <a:latin typeface="Arial"/>
                <a:cs typeface="Arial"/>
              </a:rPr>
              <a:t> </a:t>
            </a:r>
            <a:r>
              <a:rPr sz="500" dirty="0">
                <a:solidFill>
                  <a:srgbClr val="FFFFFF"/>
                </a:solidFill>
                <a:latin typeface="Arial"/>
                <a:cs typeface="Arial"/>
              </a:rPr>
              <a:t>elk</a:t>
            </a:r>
            <a:r>
              <a:rPr sz="500" spc="195" dirty="0">
                <a:solidFill>
                  <a:srgbClr val="FFFFFF"/>
                </a:solidFill>
                <a:latin typeface="Arial"/>
                <a:cs typeface="Arial"/>
              </a:rPr>
              <a:t> </a:t>
            </a:r>
            <a:r>
              <a:rPr sz="500" spc="55" dirty="0">
                <a:solidFill>
                  <a:srgbClr val="FFFFFF"/>
                </a:solidFill>
                <a:latin typeface="Arial"/>
                <a:cs typeface="Arial"/>
              </a:rPr>
              <a:t>Centrum</a:t>
            </a:r>
            <a:r>
              <a:rPr sz="500" spc="190" dirty="0">
                <a:solidFill>
                  <a:srgbClr val="FFFFFF"/>
                </a:solidFill>
                <a:latin typeface="Arial"/>
                <a:cs typeface="Arial"/>
              </a:rPr>
              <a:t> </a:t>
            </a:r>
            <a:r>
              <a:rPr sz="500" dirty="0">
                <a:solidFill>
                  <a:srgbClr val="FFFFFF"/>
                </a:solidFill>
                <a:latin typeface="Arial"/>
                <a:cs typeface="Arial"/>
              </a:rPr>
              <a:t>een</a:t>
            </a:r>
            <a:r>
              <a:rPr sz="500" spc="190" dirty="0">
                <a:solidFill>
                  <a:srgbClr val="FFFFFF"/>
                </a:solidFill>
                <a:latin typeface="Arial"/>
                <a:cs typeface="Arial"/>
              </a:rPr>
              <a:t> </a:t>
            </a:r>
            <a:r>
              <a:rPr sz="500" spc="55" dirty="0">
                <a:solidFill>
                  <a:srgbClr val="FFFFFF"/>
                </a:solidFill>
                <a:latin typeface="Arial"/>
                <a:cs typeface="Arial"/>
              </a:rPr>
              <a:t>laagdrempelige</a:t>
            </a:r>
            <a:r>
              <a:rPr sz="500" spc="195" dirty="0">
                <a:solidFill>
                  <a:srgbClr val="FFFFFF"/>
                </a:solidFill>
                <a:latin typeface="Arial"/>
                <a:cs typeface="Arial"/>
              </a:rPr>
              <a:t> </a:t>
            </a:r>
            <a:r>
              <a:rPr sz="500" dirty="0">
                <a:solidFill>
                  <a:srgbClr val="FFFFFF"/>
                </a:solidFill>
                <a:latin typeface="Arial"/>
                <a:cs typeface="Arial"/>
              </a:rPr>
              <a:t>vaste</a:t>
            </a:r>
            <a:r>
              <a:rPr sz="500" spc="190" dirty="0">
                <a:solidFill>
                  <a:srgbClr val="FFFFFF"/>
                </a:solidFill>
                <a:latin typeface="Arial"/>
                <a:cs typeface="Arial"/>
              </a:rPr>
              <a:t> </a:t>
            </a:r>
            <a:r>
              <a:rPr sz="500" spc="45" dirty="0">
                <a:solidFill>
                  <a:srgbClr val="FFFFFF"/>
                </a:solidFill>
                <a:latin typeface="Arial"/>
                <a:cs typeface="Arial"/>
              </a:rPr>
              <a:t>locatie</a:t>
            </a:r>
            <a:r>
              <a:rPr sz="500" spc="190" dirty="0">
                <a:solidFill>
                  <a:srgbClr val="FFFFFF"/>
                </a:solidFill>
                <a:latin typeface="Arial"/>
                <a:cs typeface="Arial"/>
              </a:rPr>
              <a:t> </a:t>
            </a:r>
            <a:r>
              <a:rPr sz="500" dirty="0">
                <a:solidFill>
                  <a:srgbClr val="FFFFFF"/>
                </a:solidFill>
                <a:latin typeface="Arial"/>
                <a:cs typeface="Arial"/>
              </a:rPr>
              <a:t>die</a:t>
            </a:r>
            <a:r>
              <a:rPr sz="500" spc="195" dirty="0">
                <a:solidFill>
                  <a:srgbClr val="FFFFFF"/>
                </a:solidFill>
                <a:latin typeface="Arial"/>
                <a:cs typeface="Arial"/>
              </a:rPr>
              <a:t> </a:t>
            </a:r>
            <a:r>
              <a:rPr sz="500" spc="45" dirty="0">
                <a:solidFill>
                  <a:srgbClr val="FFFFFF"/>
                </a:solidFill>
                <a:latin typeface="Arial"/>
                <a:cs typeface="Arial"/>
              </a:rPr>
              <a:t>ruimte</a:t>
            </a:r>
            <a:r>
              <a:rPr sz="500" spc="500" dirty="0">
                <a:solidFill>
                  <a:srgbClr val="FFFFFF"/>
                </a:solidFill>
                <a:latin typeface="Arial"/>
                <a:cs typeface="Arial"/>
              </a:rPr>
              <a:t> </a:t>
            </a:r>
            <a:r>
              <a:rPr sz="500" spc="60" dirty="0">
                <a:solidFill>
                  <a:srgbClr val="FFFFFF"/>
                </a:solidFill>
                <a:latin typeface="Arial"/>
                <a:cs typeface="Arial"/>
              </a:rPr>
              <a:t>biedt</a:t>
            </a:r>
            <a:r>
              <a:rPr sz="500" spc="90" dirty="0">
                <a:solidFill>
                  <a:srgbClr val="FFFFFF"/>
                </a:solidFill>
                <a:latin typeface="Arial"/>
                <a:cs typeface="Arial"/>
              </a:rPr>
              <a:t> </a:t>
            </a:r>
            <a:r>
              <a:rPr sz="500" spc="60" dirty="0">
                <a:solidFill>
                  <a:srgbClr val="FFFFFF"/>
                </a:solidFill>
                <a:latin typeface="Arial"/>
                <a:cs typeface="Arial"/>
              </a:rPr>
              <a:t>voor</a:t>
            </a:r>
            <a:r>
              <a:rPr sz="500" spc="90" dirty="0">
                <a:solidFill>
                  <a:srgbClr val="FFFFFF"/>
                </a:solidFill>
                <a:latin typeface="Arial"/>
                <a:cs typeface="Arial"/>
              </a:rPr>
              <a:t> </a:t>
            </a:r>
            <a:r>
              <a:rPr sz="500" spc="60" dirty="0">
                <a:solidFill>
                  <a:srgbClr val="FFFFFF"/>
                </a:solidFill>
                <a:latin typeface="Arial"/>
                <a:cs typeface="Arial"/>
              </a:rPr>
              <a:t>de</a:t>
            </a:r>
            <a:r>
              <a:rPr sz="500" spc="95" dirty="0">
                <a:solidFill>
                  <a:srgbClr val="FFFFFF"/>
                </a:solidFill>
                <a:latin typeface="Arial"/>
                <a:cs typeface="Arial"/>
              </a:rPr>
              <a:t> </a:t>
            </a:r>
            <a:r>
              <a:rPr sz="500" spc="45" dirty="0">
                <a:solidFill>
                  <a:srgbClr val="FFFFFF"/>
                </a:solidFill>
                <a:latin typeface="Arial"/>
                <a:cs typeface="Arial"/>
              </a:rPr>
              <a:t>diverse</a:t>
            </a:r>
            <a:r>
              <a:rPr sz="500" spc="90" dirty="0">
                <a:solidFill>
                  <a:srgbClr val="FFFFFF"/>
                </a:solidFill>
                <a:latin typeface="Arial"/>
                <a:cs typeface="Arial"/>
              </a:rPr>
              <a:t> </a:t>
            </a:r>
            <a:r>
              <a:rPr sz="500" spc="45" dirty="0">
                <a:solidFill>
                  <a:srgbClr val="FFFFFF"/>
                </a:solidFill>
                <a:latin typeface="Arial"/>
                <a:cs typeface="Arial"/>
              </a:rPr>
              <a:t>activiteiten.</a:t>
            </a:r>
            <a:r>
              <a:rPr sz="500" spc="95" dirty="0">
                <a:solidFill>
                  <a:srgbClr val="FFFFFF"/>
                </a:solidFill>
                <a:latin typeface="Arial"/>
                <a:cs typeface="Arial"/>
              </a:rPr>
              <a:t> </a:t>
            </a:r>
            <a:r>
              <a:rPr sz="500" spc="50" dirty="0">
                <a:solidFill>
                  <a:srgbClr val="FFFFFF"/>
                </a:solidFill>
                <a:latin typeface="Arial"/>
                <a:cs typeface="Arial"/>
              </a:rPr>
              <a:t>De</a:t>
            </a:r>
            <a:r>
              <a:rPr sz="500" spc="90" dirty="0">
                <a:solidFill>
                  <a:srgbClr val="FFFFFF"/>
                </a:solidFill>
                <a:latin typeface="Arial"/>
                <a:cs typeface="Arial"/>
              </a:rPr>
              <a:t> </a:t>
            </a:r>
            <a:r>
              <a:rPr sz="500" spc="45" dirty="0">
                <a:solidFill>
                  <a:srgbClr val="FFFFFF"/>
                </a:solidFill>
                <a:latin typeface="Arial"/>
                <a:cs typeface="Arial"/>
              </a:rPr>
              <a:t>activiteiten</a:t>
            </a:r>
            <a:r>
              <a:rPr sz="500" spc="95" dirty="0">
                <a:solidFill>
                  <a:srgbClr val="FFFFFF"/>
                </a:solidFill>
                <a:latin typeface="Arial"/>
                <a:cs typeface="Arial"/>
              </a:rPr>
              <a:t> </a:t>
            </a:r>
            <a:r>
              <a:rPr sz="500" spc="65" dirty="0">
                <a:solidFill>
                  <a:srgbClr val="FFFFFF"/>
                </a:solidFill>
                <a:latin typeface="Arial"/>
                <a:cs typeface="Arial"/>
              </a:rPr>
              <a:t>worden</a:t>
            </a:r>
            <a:r>
              <a:rPr sz="500" spc="90" dirty="0">
                <a:solidFill>
                  <a:srgbClr val="FFFFFF"/>
                </a:solidFill>
                <a:latin typeface="Arial"/>
                <a:cs typeface="Arial"/>
              </a:rPr>
              <a:t> </a:t>
            </a:r>
            <a:r>
              <a:rPr sz="500" spc="50" dirty="0">
                <a:solidFill>
                  <a:srgbClr val="FFFFFF"/>
                </a:solidFill>
                <a:latin typeface="Arial"/>
                <a:cs typeface="Arial"/>
              </a:rPr>
              <a:t>dichtbij</a:t>
            </a:r>
            <a:r>
              <a:rPr sz="500" spc="95" dirty="0">
                <a:solidFill>
                  <a:srgbClr val="FFFFFF"/>
                </a:solidFill>
                <a:latin typeface="Arial"/>
                <a:cs typeface="Arial"/>
              </a:rPr>
              <a:t> </a:t>
            </a:r>
            <a:r>
              <a:rPr sz="500" spc="60" dirty="0">
                <a:solidFill>
                  <a:srgbClr val="FFFFFF"/>
                </a:solidFill>
                <a:latin typeface="Arial"/>
                <a:cs typeface="Arial"/>
              </a:rPr>
              <a:t>de</a:t>
            </a:r>
            <a:r>
              <a:rPr sz="500" spc="90" dirty="0">
                <a:solidFill>
                  <a:srgbClr val="FFFFFF"/>
                </a:solidFill>
                <a:latin typeface="Arial"/>
                <a:cs typeface="Arial"/>
              </a:rPr>
              <a:t> </a:t>
            </a:r>
            <a:r>
              <a:rPr sz="500" spc="50" dirty="0">
                <a:solidFill>
                  <a:srgbClr val="FFFFFF"/>
                </a:solidFill>
                <a:latin typeface="Arial"/>
                <a:cs typeface="Arial"/>
              </a:rPr>
              <a:t>gasten</a:t>
            </a:r>
            <a:r>
              <a:rPr sz="500" spc="95" dirty="0">
                <a:solidFill>
                  <a:srgbClr val="FFFFFF"/>
                </a:solidFill>
                <a:latin typeface="Arial"/>
                <a:cs typeface="Arial"/>
              </a:rPr>
              <a:t> </a:t>
            </a:r>
            <a:r>
              <a:rPr sz="500" spc="40" dirty="0">
                <a:solidFill>
                  <a:srgbClr val="FFFFFF"/>
                </a:solidFill>
                <a:latin typeface="Arial"/>
                <a:cs typeface="Arial"/>
              </a:rPr>
              <a:t>aangeboden,</a:t>
            </a:r>
            <a:r>
              <a:rPr sz="500" spc="500" dirty="0">
                <a:solidFill>
                  <a:srgbClr val="FFFFFF"/>
                </a:solidFill>
                <a:latin typeface="Arial"/>
                <a:cs typeface="Arial"/>
              </a:rPr>
              <a:t> </a:t>
            </a:r>
            <a:r>
              <a:rPr sz="500" spc="55" dirty="0">
                <a:solidFill>
                  <a:srgbClr val="FFFFFF"/>
                </a:solidFill>
                <a:latin typeface="Arial"/>
                <a:cs typeface="Arial"/>
              </a:rPr>
              <a:t>bijvoorbeeld</a:t>
            </a:r>
            <a:r>
              <a:rPr sz="500" spc="215" dirty="0">
                <a:solidFill>
                  <a:srgbClr val="FFFFFF"/>
                </a:solidFill>
                <a:latin typeface="Arial"/>
                <a:cs typeface="Arial"/>
              </a:rPr>
              <a:t> </a:t>
            </a:r>
            <a:r>
              <a:rPr sz="500" spc="50" dirty="0">
                <a:solidFill>
                  <a:srgbClr val="FFFFFF"/>
                </a:solidFill>
                <a:latin typeface="Arial"/>
                <a:cs typeface="Arial"/>
              </a:rPr>
              <a:t>samen</a:t>
            </a:r>
            <a:r>
              <a:rPr sz="500" spc="215" dirty="0">
                <a:solidFill>
                  <a:srgbClr val="FFFFFF"/>
                </a:solidFill>
                <a:latin typeface="Arial"/>
                <a:cs typeface="Arial"/>
              </a:rPr>
              <a:t> </a:t>
            </a:r>
            <a:r>
              <a:rPr sz="500" spc="70" dirty="0">
                <a:solidFill>
                  <a:srgbClr val="FFFFFF"/>
                </a:solidFill>
                <a:latin typeface="Arial"/>
                <a:cs typeface="Arial"/>
              </a:rPr>
              <a:t>met</a:t>
            </a:r>
            <a:r>
              <a:rPr sz="500" spc="220" dirty="0">
                <a:solidFill>
                  <a:srgbClr val="FFFFFF"/>
                </a:solidFill>
                <a:latin typeface="Arial"/>
                <a:cs typeface="Arial"/>
              </a:rPr>
              <a:t> </a:t>
            </a:r>
            <a:r>
              <a:rPr sz="500" spc="50" dirty="0">
                <a:solidFill>
                  <a:srgbClr val="FFFFFF"/>
                </a:solidFill>
                <a:latin typeface="Arial"/>
                <a:cs typeface="Arial"/>
              </a:rPr>
              <a:t>andere</a:t>
            </a:r>
            <a:r>
              <a:rPr sz="500" spc="215" dirty="0">
                <a:solidFill>
                  <a:srgbClr val="FFFFFF"/>
                </a:solidFill>
                <a:latin typeface="Arial"/>
                <a:cs typeface="Arial"/>
              </a:rPr>
              <a:t> </a:t>
            </a:r>
            <a:r>
              <a:rPr sz="500" dirty="0">
                <a:solidFill>
                  <a:srgbClr val="FFFFFF"/>
                </a:solidFill>
                <a:latin typeface="Arial"/>
                <a:cs typeface="Arial"/>
              </a:rPr>
              <a:t>Centra,</a:t>
            </a:r>
            <a:r>
              <a:rPr sz="500" spc="220" dirty="0">
                <a:solidFill>
                  <a:srgbClr val="FFFFFF"/>
                </a:solidFill>
                <a:latin typeface="Arial"/>
                <a:cs typeface="Arial"/>
              </a:rPr>
              <a:t> </a:t>
            </a:r>
            <a:r>
              <a:rPr sz="500" dirty="0">
                <a:solidFill>
                  <a:srgbClr val="FFFFFF"/>
                </a:solidFill>
                <a:latin typeface="Arial"/>
                <a:cs typeface="Arial"/>
              </a:rPr>
              <a:t>welzijnsorganisaties</a:t>
            </a:r>
            <a:r>
              <a:rPr sz="500" spc="215" dirty="0">
                <a:solidFill>
                  <a:srgbClr val="FFFFFF"/>
                </a:solidFill>
                <a:latin typeface="Arial"/>
                <a:cs typeface="Arial"/>
              </a:rPr>
              <a:t> </a:t>
            </a:r>
            <a:r>
              <a:rPr sz="500" dirty="0">
                <a:solidFill>
                  <a:srgbClr val="FFFFFF"/>
                </a:solidFill>
                <a:latin typeface="Arial"/>
                <a:cs typeface="Arial"/>
              </a:rPr>
              <a:t>en</a:t>
            </a:r>
            <a:r>
              <a:rPr sz="500" spc="220" dirty="0">
                <a:solidFill>
                  <a:srgbClr val="FFFFFF"/>
                </a:solidFill>
                <a:latin typeface="Arial"/>
                <a:cs typeface="Arial"/>
              </a:rPr>
              <a:t> </a:t>
            </a:r>
            <a:r>
              <a:rPr sz="500" dirty="0">
                <a:solidFill>
                  <a:srgbClr val="FFFFFF"/>
                </a:solidFill>
                <a:latin typeface="Arial"/>
                <a:cs typeface="Arial"/>
              </a:rPr>
              <a:t>online.</a:t>
            </a:r>
            <a:r>
              <a:rPr sz="500" spc="215" dirty="0">
                <a:solidFill>
                  <a:srgbClr val="FFFFFF"/>
                </a:solidFill>
                <a:latin typeface="Arial"/>
                <a:cs typeface="Arial"/>
              </a:rPr>
              <a:t> </a:t>
            </a:r>
            <a:r>
              <a:rPr sz="500" spc="55" dirty="0">
                <a:solidFill>
                  <a:srgbClr val="FFFFFF"/>
                </a:solidFill>
                <a:latin typeface="Arial"/>
                <a:cs typeface="Arial"/>
              </a:rPr>
              <a:t>Uitgangspunt</a:t>
            </a:r>
            <a:r>
              <a:rPr sz="500" spc="220" dirty="0">
                <a:solidFill>
                  <a:srgbClr val="FFFFFF"/>
                </a:solidFill>
                <a:latin typeface="Arial"/>
                <a:cs typeface="Arial"/>
              </a:rPr>
              <a:t> </a:t>
            </a:r>
            <a:r>
              <a:rPr sz="500" dirty="0">
                <a:solidFill>
                  <a:srgbClr val="FFFFFF"/>
                </a:solidFill>
                <a:latin typeface="Arial"/>
                <a:cs typeface="Arial"/>
              </a:rPr>
              <a:t>is</a:t>
            </a:r>
            <a:r>
              <a:rPr sz="500" spc="215" dirty="0">
                <a:solidFill>
                  <a:srgbClr val="FFFFFF"/>
                </a:solidFill>
                <a:latin typeface="Arial"/>
                <a:cs typeface="Arial"/>
              </a:rPr>
              <a:t> </a:t>
            </a:r>
            <a:r>
              <a:rPr sz="500" spc="35" dirty="0">
                <a:solidFill>
                  <a:srgbClr val="FFFFFF"/>
                </a:solidFill>
                <a:latin typeface="Arial"/>
                <a:cs typeface="Arial"/>
              </a:rPr>
              <a:t>dat</a:t>
            </a:r>
            <a:r>
              <a:rPr sz="500" spc="500" dirty="0">
                <a:solidFill>
                  <a:srgbClr val="FFFFFF"/>
                </a:solidFill>
                <a:latin typeface="Arial"/>
                <a:cs typeface="Arial"/>
              </a:rPr>
              <a:t> </a:t>
            </a:r>
            <a:r>
              <a:rPr sz="500" dirty="0">
                <a:solidFill>
                  <a:srgbClr val="FFFFFF"/>
                </a:solidFill>
                <a:latin typeface="Arial"/>
                <a:cs typeface="Arial"/>
              </a:rPr>
              <a:t>iedere</a:t>
            </a:r>
            <a:r>
              <a:rPr sz="500" spc="140" dirty="0">
                <a:solidFill>
                  <a:srgbClr val="FFFFFF"/>
                </a:solidFill>
                <a:latin typeface="Arial"/>
                <a:cs typeface="Arial"/>
              </a:rPr>
              <a:t> </a:t>
            </a:r>
            <a:r>
              <a:rPr sz="500" spc="55" dirty="0">
                <a:solidFill>
                  <a:srgbClr val="FFFFFF"/>
                </a:solidFill>
                <a:latin typeface="Arial"/>
                <a:cs typeface="Arial"/>
              </a:rPr>
              <a:t>patiënt</a:t>
            </a:r>
            <a:r>
              <a:rPr sz="500" spc="140" dirty="0">
                <a:solidFill>
                  <a:srgbClr val="FFFFFF"/>
                </a:solidFill>
                <a:latin typeface="Arial"/>
                <a:cs typeface="Arial"/>
              </a:rPr>
              <a:t> </a:t>
            </a:r>
            <a:r>
              <a:rPr sz="500" dirty="0">
                <a:solidFill>
                  <a:srgbClr val="FFFFFF"/>
                </a:solidFill>
                <a:latin typeface="Arial"/>
                <a:cs typeface="Arial"/>
              </a:rPr>
              <a:t>in</a:t>
            </a:r>
            <a:r>
              <a:rPr sz="500" spc="145" dirty="0">
                <a:solidFill>
                  <a:srgbClr val="FFFFFF"/>
                </a:solidFill>
                <a:latin typeface="Arial"/>
                <a:cs typeface="Arial"/>
              </a:rPr>
              <a:t> </a:t>
            </a:r>
            <a:r>
              <a:rPr sz="500" spc="55" dirty="0">
                <a:solidFill>
                  <a:srgbClr val="FFFFFF"/>
                </a:solidFill>
                <a:latin typeface="Arial"/>
                <a:cs typeface="Arial"/>
              </a:rPr>
              <a:t>Nederland</a:t>
            </a:r>
            <a:r>
              <a:rPr sz="500" spc="140" dirty="0">
                <a:solidFill>
                  <a:srgbClr val="FFFFFF"/>
                </a:solidFill>
                <a:latin typeface="Arial"/>
                <a:cs typeface="Arial"/>
              </a:rPr>
              <a:t> </a:t>
            </a:r>
            <a:r>
              <a:rPr sz="500" spc="60" dirty="0">
                <a:solidFill>
                  <a:srgbClr val="FFFFFF"/>
                </a:solidFill>
                <a:latin typeface="Arial"/>
                <a:cs typeface="Arial"/>
              </a:rPr>
              <a:t>toegang</a:t>
            </a:r>
            <a:r>
              <a:rPr sz="500" spc="140" dirty="0">
                <a:solidFill>
                  <a:srgbClr val="FFFFFF"/>
                </a:solidFill>
                <a:latin typeface="Arial"/>
                <a:cs typeface="Arial"/>
              </a:rPr>
              <a:t> </a:t>
            </a:r>
            <a:r>
              <a:rPr sz="500" spc="55" dirty="0">
                <a:solidFill>
                  <a:srgbClr val="FFFFFF"/>
                </a:solidFill>
                <a:latin typeface="Arial"/>
                <a:cs typeface="Arial"/>
              </a:rPr>
              <a:t>heeft</a:t>
            </a:r>
            <a:r>
              <a:rPr sz="500" spc="145" dirty="0">
                <a:solidFill>
                  <a:srgbClr val="FFFFFF"/>
                </a:solidFill>
                <a:latin typeface="Arial"/>
                <a:cs typeface="Arial"/>
              </a:rPr>
              <a:t> </a:t>
            </a:r>
            <a:r>
              <a:rPr sz="500" spc="70" dirty="0">
                <a:solidFill>
                  <a:srgbClr val="FFFFFF"/>
                </a:solidFill>
                <a:latin typeface="Arial"/>
                <a:cs typeface="Arial"/>
              </a:rPr>
              <a:t>tot</a:t>
            </a:r>
            <a:r>
              <a:rPr sz="500" spc="140" dirty="0">
                <a:solidFill>
                  <a:srgbClr val="FFFFFF"/>
                </a:solidFill>
                <a:latin typeface="Arial"/>
                <a:cs typeface="Arial"/>
              </a:rPr>
              <a:t> </a:t>
            </a:r>
            <a:r>
              <a:rPr sz="500" spc="50" dirty="0">
                <a:solidFill>
                  <a:srgbClr val="FFFFFF"/>
                </a:solidFill>
                <a:latin typeface="Arial"/>
                <a:cs typeface="Arial"/>
              </a:rPr>
              <a:t>informele</a:t>
            </a:r>
            <a:r>
              <a:rPr sz="500" spc="140" dirty="0">
                <a:solidFill>
                  <a:srgbClr val="FFFFFF"/>
                </a:solidFill>
                <a:latin typeface="Arial"/>
                <a:cs typeface="Arial"/>
              </a:rPr>
              <a:t> </a:t>
            </a:r>
            <a:r>
              <a:rPr sz="500" dirty="0">
                <a:solidFill>
                  <a:srgbClr val="FFFFFF"/>
                </a:solidFill>
                <a:latin typeface="Arial"/>
                <a:cs typeface="Arial"/>
              </a:rPr>
              <a:t>zorg,</a:t>
            </a:r>
            <a:r>
              <a:rPr sz="500" spc="145" dirty="0">
                <a:solidFill>
                  <a:srgbClr val="FFFFFF"/>
                </a:solidFill>
                <a:latin typeface="Arial"/>
                <a:cs typeface="Arial"/>
              </a:rPr>
              <a:t> </a:t>
            </a:r>
            <a:r>
              <a:rPr sz="500" dirty="0">
                <a:solidFill>
                  <a:srgbClr val="FFFFFF"/>
                </a:solidFill>
                <a:latin typeface="Arial"/>
                <a:cs typeface="Arial"/>
              </a:rPr>
              <a:t>bij</a:t>
            </a:r>
            <a:r>
              <a:rPr sz="500" spc="140" dirty="0">
                <a:solidFill>
                  <a:srgbClr val="FFFFFF"/>
                </a:solidFill>
                <a:latin typeface="Arial"/>
                <a:cs typeface="Arial"/>
              </a:rPr>
              <a:t> </a:t>
            </a:r>
            <a:r>
              <a:rPr sz="500" spc="55" dirty="0">
                <a:solidFill>
                  <a:srgbClr val="FFFFFF"/>
                </a:solidFill>
                <a:latin typeface="Arial"/>
                <a:cs typeface="Arial"/>
              </a:rPr>
              <a:t>voorkeur</a:t>
            </a:r>
            <a:r>
              <a:rPr sz="500" spc="140" dirty="0">
                <a:solidFill>
                  <a:srgbClr val="FFFFFF"/>
                </a:solidFill>
                <a:latin typeface="Arial"/>
                <a:cs typeface="Arial"/>
              </a:rPr>
              <a:t> </a:t>
            </a:r>
            <a:r>
              <a:rPr sz="500" spc="65" dirty="0">
                <a:solidFill>
                  <a:srgbClr val="FFFFFF"/>
                </a:solidFill>
                <a:latin typeface="Arial"/>
                <a:cs typeface="Arial"/>
              </a:rPr>
              <a:t>ook</a:t>
            </a:r>
            <a:r>
              <a:rPr sz="500" spc="145" dirty="0">
                <a:solidFill>
                  <a:srgbClr val="FFFFFF"/>
                </a:solidFill>
                <a:latin typeface="Arial"/>
                <a:cs typeface="Arial"/>
              </a:rPr>
              <a:t> </a:t>
            </a:r>
            <a:r>
              <a:rPr sz="500" spc="50" dirty="0">
                <a:solidFill>
                  <a:srgbClr val="FFFFFF"/>
                </a:solidFill>
                <a:latin typeface="Arial"/>
                <a:cs typeface="Arial"/>
              </a:rPr>
              <a:t>binnen</a:t>
            </a:r>
            <a:r>
              <a:rPr sz="500" spc="140" dirty="0">
                <a:solidFill>
                  <a:srgbClr val="FFFFFF"/>
                </a:solidFill>
                <a:latin typeface="Arial"/>
                <a:cs typeface="Arial"/>
              </a:rPr>
              <a:t> </a:t>
            </a:r>
            <a:r>
              <a:rPr sz="500" spc="35" dirty="0">
                <a:solidFill>
                  <a:srgbClr val="FFFFFF"/>
                </a:solidFill>
                <a:latin typeface="Arial"/>
                <a:cs typeface="Arial"/>
              </a:rPr>
              <a:t>de</a:t>
            </a:r>
            <a:r>
              <a:rPr sz="500" spc="500" dirty="0">
                <a:solidFill>
                  <a:srgbClr val="FFFFFF"/>
                </a:solidFill>
                <a:latin typeface="Arial"/>
                <a:cs typeface="Arial"/>
              </a:rPr>
              <a:t> </a:t>
            </a:r>
            <a:r>
              <a:rPr sz="500" spc="55" dirty="0">
                <a:solidFill>
                  <a:srgbClr val="FFFFFF"/>
                </a:solidFill>
                <a:latin typeface="Arial"/>
                <a:cs typeface="Arial"/>
              </a:rPr>
              <a:t>muren</a:t>
            </a:r>
            <a:r>
              <a:rPr sz="500" spc="30" dirty="0">
                <a:solidFill>
                  <a:srgbClr val="FFFFFF"/>
                </a:solidFill>
                <a:latin typeface="Arial"/>
                <a:cs typeface="Arial"/>
              </a:rPr>
              <a:t> </a:t>
            </a:r>
            <a:r>
              <a:rPr sz="500" spc="50" dirty="0">
                <a:solidFill>
                  <a:srgbClr val="FFFFFF"/>
                </a:solidFill>
                <a:latin typeface="Arial"/>
                <a:cs typeface="Arial"/>
              </a:rPr>
              <a:t>van</a:t>
            </a:r>
            <a:r>
              <a:rPr sz="500" spc="30" dirty="0">
                <a:solidFill>
                  <a:srgbClr val="FFFFFF"/>
                </a:solidFill>
                <a:latin typeface="Arial"/>
                <a:cs typeface="Arial"/>
              </a:rPr>
              <a:t> </a:t>
            </a:r>
            <a:r>
              <a:rPr sz="500" spc="55" dirty="0">
                <a:solidFill>
                  <a:srgbClr val="FFFFFF"/>
                </a:solidFill>
                <a:latin typeface="Arial"/>
                <a:cs typeface="Arial"/>
              </a:rPr>
              <a:t>het</a:t>
            </a:r>
            <a:r>
              <a:rPr sz="500" spc="30" dirty="0">
                <a:solidFill>
                  <a:srgbClr val="FFFFFF"/>
                </a:solidFill>
                <a:latin typeface="Arial"/>
                <a:cs typeface="Arial"/>
              </a:rPr>
              <a:t> </a:t>
            </a:r>
            <a:r>
              <a:rPr sz="500" spc="-10" dirty="0">
                <a:solidFill>
                  <a:srgbClr val="FFFFFF"/>
                </a:solidFill>
                <a:latin typeface="Arial"/>
                <a:cs typeface="Arial"/>
              </a:rPr>
              <a:t>ziekenhuis.</a:t>
            </a:r>
            <a:endParaRPr sz="500" dirty="0">
              <a:latin typeface="Arial"/>
              <a:cs typeface="Arial"/>
            </a:endParaRPr>
          </a:p>
          <a:p>
            <a:pPr marL="114300" marR="5080" indent="-102235" algn="just">
              <a:lnSpc>
                <a:spcPct val="151000"/>
              </a:lnSpc>
              <a:buFont typeface="Arial"/>
              <a:buAutoNum type="arabicPeriod"/>
              <a:tabLst>
                <a:tab pos="114935" algn="l"/>
              </a:tabLst>
            </a:pPr>
            <a:r>
              <a:rPr sz="500" i="1" spc="50" dirty="0">
                <a:solidFill>
                  <a:srgbClr val="FFFFFF"/>
                </a:solidFill>
                <a:latin typeface="Arial"/>
                <a:cs typeface="Arial"/>
              </a:rPr>
              <a:t>Ons</a:t>
            </a:r>
            <a:r>
              <a:rPr sz="500" i="1" spc="120" dirty="0">
                <a:solidFill>
                  <a:srgbClr val="FFFFFF"/>
                </a:solidFill>
                <a:latin typeface="Arial"/>
                <a:cs typeface="Arial"/>
              </a:rPr>
              <a:t> </a:t>
            </a:r>
            <a:r>
              <a:rPr sz="500" i="1" spc="80" dirty="0">
                <a:solidFill>
                  <a:srgbClr val="FFFFFF"/>
                </a:solidFill>
                <a:latin typeface="Arial"/>
                <a:cs typeface="Arial"/>
              </a:rPr>
              <a:t>imago</a:t>
            </a:r>
            <a:r>
              <a:rPr sz="500" i="1" spc="160" dirty="0">
                <a:solidFill>
                  <a:srgbClr val="FFFFFF"/>
                </a:solidFill>
                <a:latin typeface="Arial"/>
                <a:cs typeface="Arial"/>
              </a:rPr>
              <a:t> </a:t>
            </a:r>
            <a:r>
              <a:rPr sz="500" dirty="0">
                <a:solidFill>
                  <a:srgbClr val="FFFFFF"/>
                </a:solidFill>
                <a:latin typeface="Arial"/>
                <a:cs typeface="Arial"/>
              </a:rPr>
              <a:t>–</a:t>
            </a:r>
            <a:r>
              <a:rPr sz="500" spc="155" dirty="0">
                <a:solidFill>
                  <a:srgbClr val="FFFFFF"/>
                </a:solidFill>
                <a:latin typeface="Arial"/>
                <a:cs typeface="Arial"/>
              </a:rPr>
              <a:t> </a:t>
            </a:r>
            <a:r>
              <a:rPr sz="500" dirty="0">
                <a:solidFill>
                  <a:srgbClr val="FFFFFF"/>
                </a:solidFill>
                <a:latin typeface="Arial"/>
                <a:cs typeface="Arial"/>
              </a:rPr>
              <a:t>In</a:t>
            </a:r>
            <a:r>
              <a:rPr sz="500" spc="155" dirty="0">
                <a:solidFill>
                  <a:srgbClr val="FFFFFF"/>
                </a:solidFill>
                <a:latin typeface="Arial"/>
                <a:cs typeface="Arial"/>
              </a:rPr>
              <a:t> </a:t>
            </a:r>
            <a:r>
              <a:rPr sz="500" spc="75" dirty="0">
                <a:solidFill>
                  <a:srgbClr val="FFFFFF"/>
                </a:solidFill>
                <a:latin typeface="Arial"/>
                <a:cs typeface="Arial"/>
              </a:rPr>
              <a:t>2030</a:t>
            </a:r>
            <a:r>
              <a:rPr sz="500" spc="160" dirty="0">
                <a:solidFill>
                  <a:srgbClr val="FFFFFF"/>
                </a:solidFill>
                <a:latin typeface="Arial"/>
                <a:cs typeface="Arial"/>
              </a:rPr>
              <a:t> </a:t>
            </a:r>
            <a:r>
              <a:rPr sz="500" spc="50" dirty="0">
                <a:solidFill>
                  <a:srgbClr val="FFFFFF"/>
                </a:solidFill>
                <a:latin typeface="Arial"/>
                <a:cs typeface="Arial"/>
              </a:rPr>
              <a:t>kent</a:t>
            </a:r>
            <a:r>
              <a:rPr sz="500" spc="155" dirty="0">
                <a:solidFill>
                  <a:srgbClr val="FFFFFF"/>
                </a:solidFill>
                <a:latin typeface="Arial"/>
                <a:cs typeface="Arial"/>
              </a:rPr>
              <a:t> </a:t>
            </a:r>
            <a:r>
              <a:rPr sz="500" spc="45" dirty="0">
                <a:solidFill>
                  <a:srgbClr val="FFFFFF"/>
                </a:solidFill>
                <a:latin typeface="Arial"/>
                <a:cs typeface="Arial"/>
              </a:rPr>
              <a:t>iedereen</a:t>
            </a:r>
            <a:r>
              <a:rPr sz="500" spc="155" dirty="0">
                <a:solidFill>
                  <a:srgbClr val="FFFFFF"/>
                </a:solidFill>
                <a:latin typeface="Arial"/>
                <a:cs typeface="Arial"/>
              </a:rPr>
              <a:t> </a:t>
            </a:r>
            <a:r>
              <a:rPr sz="500" dirty="0">
                <a:solidFill>
                  <a:srgbClr val="FFFFFF"/>
                </a:solidFill>
                <a:latin typeface="Arial"/>
                <a:cs typeface="Arial"/>
              </a:rPr>
              <a:t>die</a:t>
            </a:r>
            <a:r>
              <a:rPr sz="500" spc="155" dirty="0">
                <a:solidFill>
                  <a:srgbClr val="FFFFFF"/>
                </a:solidFill>
                <a:latin typeface="Arial"/>
                <a:cs typeface="Arial"/>
              </a:rPr>
              <a:t> </a:t>
            </a:r>
            <a:r>
              <a:rPr sz="500" dirty="0">
                <a:solidFill>
                  <a:srgbClr val="FFFFFF"/>
                </a:solidFill>
                <a:latin typeface="Arial"/>
                <a:cs typeface="Arial"/>
              </a:rPr>
              <a:t>is</a:t>
            </a:r>
            <a:r>
              <a:rPr sz="500" spc="160" dirty="0">
                <a:solidFill>
                  <a:srgbClr val="FFFFFF"/>
                </a:solidFill>
                <a:latin typeface="Arial"/>
                <a:cs typeface="Arial"/>
              </a:rPr>
              <a:t> </a:t>
            </a:r>
            <a:r>
              <a:rPr sz="500" spc="55" dirty="0">
                <a:solidFill>
                  <a:srgbClr val="FFFFFF"/>
                </a:solidFill>
                <a:latin typeface="Arial"/>
                <a:cs typeface="Arial"/>
              </a:rPr>
              <a:t>geraakt</a:t>
            </a:r>
            <a:r>
              <a:rPr sz="500" spc="155" dirty="0">
                <a:solidFill>
                  <a:srgbClr val="FFFFFF"/>
                </a:solidFill>
                <a:latin typeface="Arial"/>
                <a:cs typeface="Arial"/>
              </a:rPr>
              <a:t> </a:t>
            </a:r>
            <a:r>
              <a:rPr sz="500" spc="70" dirty="0">
                <a:solidFill>
                  <a:srgbClr val="FFFFFF"/>
                </a:solidFill>
                <a:latin typeface="Arial"/>
                <a:cs typeface="Arial"/>
              </a:rPr>
              <a:t>door</a:t>
            </a:r>
            <a:r>
              <a:rPr sz="500" spc="155" dirty="0">
                <a:solidFill>
                  <a:srgbClr val="FFFFFF"/>
                </a:solidFill>
                <a:latin typeface="Arial"/>
                <a:cs typeface="Arial"/>
              </a:rPr>
              <a:t> </a:t>
            </a:r>
            <a:r>
              <a:rPr sz="500" dirty="0">
                <a:solidFill>
                  <a:srgbClr val="FFFFFF"/>
                </a:solidFill>
                <a:latin typeface="Arial"/>
                <a:cs typeface="Arial"/>
              </a:rPr>
              <a:t>kanker</a:t>
            </a:r>
            <a:r>
              <a:rPr sz="500" spc="160" dirty="0">
                <a:solidFill>
                  <a:srgbClr val="FFFFFF"/>
                </a:solidFill>
                <a:latin typeface="Arial"/>
                <a:cs typeface="Arial"/>
              </a:rPr>
              <a:t> </a:t>
            </a:r>
            <a:r>
              <a:rPr sz="500" spc="60" dirty="0">
                <a:solidFill>
                  <a:srgbClr val="FFFFFF"/>
                </a:solidFill>
                <a:latin typeface="Arial"/>
                <a:cs typeface="Arial"/>
              </a:rPr>
              <a:t>de</a:t>
            </a:r>
            <a:r>
              <a:rPr sz="500" spc="155" dirty="0">
                <a:solidFill>
                  <a:srgbClr val="FFFFFF"/>
                </a:solidFill>
                <a:latin typeface="Arial"/>
                <a:cs typeface="Arial"/>
              </a:rPr>
              <a:t> </a:t>
            </a:r>
            <a:r>
              <a:rPr sz="500" dirty="0">
                <a:solidFill>
                  <a:srgbClr val="FFFFFF"/>
                </a:solidFill>
                <a:latin typeface="Arial"/>
                <a:cs typeface="Arial"/>
              </a:rPr>
              <a:t>Centra</a:t>
            </a:r>
            <a:r>
              <a:rPr sz="500" spc="155" dirty="0">
                <a:solidFill>
                  <a:srgbClr val="FFFFFF"/>
                </a:solidFill>
                <a:latin typeface="Arial"/>
                <a:cs typeface="Arial"/>
              </a:rPr>
              <a:t> </a:t>
            </a:r>
            <a:r>
              <a:rPr sz="500" dirty="0">
                <a:solidFill>
                  <a:srgbClr val="FFFFFF"/>
                </a:solidFill>
                <a:latin typeface="Arial"/>
                <a:cs typeface="Arial"/>
              </a:rPr>
              <a:t>en</a:t>
            </a:r>
            <a:r>
              <a:rPr sz="500" spc="160" dirty="0">
                <a:solidFill>
                  <a:srgbClr val="FFFFFF"/>
                </a:solidFill>
                <a:latin typeface="Arial"/>
                <a:cs typeface="Arial"/>
              </a:rPr>
              <a:t> </a:t>
            </a:r>
            <a:r>
              <a:rPr sz="500" spc="55" dirty="0">
                <a:solidFill>
                  <a:srgbClr val="FFFFFF"/>
                </a:solidFill>
                <a:latin typeface="Arial"/>
                <a:cs typeface="Arial"/>
              </a:rPr>
              <a:t>hun</a:t>
            </a:r>
            <a:r>
              <a:rPr sz="500" spc="155" dirty="0">
                <a:solidFill>
                  <a:srgbClr val="FFFFFF"/>
                </a:solidFill>
                <a:latin typeface="Arial"/>
                <a:cs typeface="Arial"/>
              </a:rPr>
              <a:t> </a:t>
            </a:r>
            <a:r>
              <a:rPr sz="500" spc="50" dirty="0">
                <a:solidFill>
                  <a:srgbClr val="FFFFFF"/>
                </a:solidFill>
                <a:latin typeface="Arial"/>
                <a:cs typeface="Arial"/>
              </a:rPr>
              <a:t>toege-</a:t>
            </a:r>
            <a:r>
              <a:rPr sz="500" spc="500" dirty="0">
                <a:solidFill>
                  <a:srgbClr val="FFFFFF"/>
                </a:solidFill>
                <a:latin typeface="Arial"/>
                <a:cs typeface="Arial"/>
              </a:rPr>
              <a:t> </a:t>
            </a:r>
            <a:r>
              <a:rPr sz="500" spc="60" dirty="0">
                <a:solidFill>
                  <a:srgbClr val="FFFFFF"/>
                </a:solidFill>
                <a:latin typeface="Arial"/>
                <a:cs typeface="Arial"/>
              </a:rPr>
              <a:t>voegde</a:t>
            </a:r>
            <a:r>
              <a:rPr sz="500" spc="85" dirty="0">
                <a:solidFill>
                  <a:srgbClr val="FFFFFF"/>
                </a:solidFill>
                <a:latin typeface="Arial"/>
                <a:cs typeface="Arial"/>
              </a:rPr>
              <a:t> </a:t>
            </a:r>
            <a:r>
              <a:rPr sz="500" spc="45" dirty="0">
                <a:solidFill>
                  <a:srgbClr val="FFFFFF"/>
                </a:solidFill>
                <a:latin typeface="Arial"/>
                <a:cs typeface="Arial"/>
              </a:rPr>
              <a:t>waarde.</a:t>
            </a:r>
            <a:r>
              <a:rPr sz="500" spc="90" dirty="0">
                <a:solidFill>
                  <a:srgbClr val="FFFFFF"/>
                </a:solidFill>
                <a:latin typeface="Arial"/>
                <a:cs typeface="Arial"/>
              </a:rPr>
              <a:t> </a:t>
            </a:r>
            <a:r>
              <a:rPr sz="500" spc="65" dirty="0">
                <a:solidFill>
                  <a:srgbClr val="FFFFFF"/>
                </a:solidFill>
                <a:latin typeface="Arial"/>
                <a:cs typeface="Arial"/>
              </a:rPr>
              <a:t>Ook</a:t>
            </a:r>
            <a:r>
              <a:rPr sz="500" spc="85" dirty="0">
                <a:solidFill>
                  <a:srgbClr val="FFFFFF"/>
                </a:solidFill>
                <a:latin typeface="Arial"/>
                <a:cs typeface="Arial"/>
              </a:rPr>
              <a:t> </a:t>
            </a:r>
            <a:r>
              <a:rPr sz="500" spc="50" dirty="0">
                <a:solidFill>
                  <a:srgbClr val="FFFFFF"/>
                </a:solidFill>
                <a:latin typeface="Arial"/>
                <a:cs typeface="Arial"/>
              </a:rPr>
              <a:t>(in)formele</a:t>
            </a:r>
            <a:r>
              <a:rPr sz="500" spc="90" dirty="0">
                <a:solidFill>
                  <a:srgbClr val="FFFFFF"/>
                </a:solidFill>
                <a:latin typeface="Arial"/>
                <a:cs typeface="Arial"/>
              </a:rPr>
              <a:t> </a:t>
            </a:r>
            <a:r>
              <a:rPr sz="500" spc="45" dirty="0">
                <a:solidFill>
                  <a:srgbClr val="FFFFFF"/>
                </a:solidFill>
                <a:latin typeface="Arial"/>
                <a:cs typeface="Arial"/>
              </a:rPr>
              <a:t>zorgverleners</a:t>
            </a:r>
            <a:r>
              <a:rPr sz="500" spc="85" dirty="0">
                <a:solidFill>
                  <a:srgbClr val="FFFFFF"/>
                </a:solidFill>
                <a:latin typeface="Arial"/>
                <a:cs typeface="Arial"/>
              </a:rPr>
              <a:t> </a:t>
            </a:r>
            <a:r>
              <a:rPr sz="500" dirty="0">
                <a:solidFill>
                  <a:srgbClr val="FFFFFF"/>
                </a:solidFill>
                <a:latin typeface="Arial"/>
                <a:cs typeface="Arial"/>
              </a:rPr>
              <a:t>zijn</a:t>
            </a:r>
            <a:r>
              <a:rPr sz="500" spc="90" dirty="0">
                <a:solidFill>
                  <a:srgbClr val="FFFFFF"/>
                </a:solidFill>
                <a:latin typeface="Arial"/>
                <a:cs typeface="Arial"/>
              </a:rPr>
              <a:t> </a:t>
            </a:r>
            <a:r>
              <a:rPr sz="500" spc="45" dirty="0">
                <a:solidFill>
                  <a:srgbClr val="FFFFFF"/>
                </a:solidFill>
                <a:latin typeface="Arial"/>
                <a:cs typeface="Arial"/>
              </a:rPr>
              <a:t>hiervan</a:t>
            </a:r>
            <a:r>
              <a:rPr sz="500" spc="85" dirty="0">
                <a:solidFill>
                  <a:srgbClr val="FFFFFF"/>
                </a:solidFill>
                <a:latin typeface="Arial"/>
                <a:cs typeface="Arial"/>
              </a:rPr>
              <a:t> </a:t>
            </a:r>
            <a:r>
              <a:rPr sz="500" spc="75" dirty="0">
                <a:solidFill>
                  <a:srgbClr val="FFFFFF"/>
                </a:solidFill>
                <a:latin typeface="Arial"/>
                <a:cs typeface="Arial"/>
              </a:rPr>
              <a:t>op</a:t>
            </a:r>
            <a:r>
              <a:rPr sz="500" spc="90" dirty="0">
                <a:solidFill>
                  <a:srgbClr val="FFFFFF"/>
                </a:solidFill>
                <a:latin typeface="Arial"/>
                <a:cs typeface="Arial"/>
              </a:rPr>
              <a:t> </a:t>
            </a:r>
            <a:r>
              <a:rPr sz="500" spc="60" dirty="0">
                <a:solidFill>
                  <a:srgbClr val="FFFFFF"/>
                </a:solidFill>
                <a:latin typeface="Arial"/>
                <a:cs typeface="Arial"/>
              </a:rPr>
              <a:t>de</a:t>
            </a:r>
            <a:r>
              <a:rPr sz="500" spc="85" dirty="0">
                <a:solidFill>
                  <a:srgbClr val="FFFFFF"/>
                </a:solidFill>
                <a:latin typeface="Arial"/>
                <a:cs typeface="Arial"/>
              </a:rPr>
              <a:t> </a:t>
            </a:r>
            <a:r>
              <a:rPr sz="500" spc="65" dirty="0">
                <a:solidFill>
                  <a:srgbClr val="FFFFFF"/>
                </a:solidFill>
                <a:latin typeface="Arial"/>
                <a:cs typeface="Arial"/>
              </a:rPr>
              <a:t>hoogte</a:t>
            </a:r>
            <a:r>
              <a:rPr sz="500" spc="90" dirty="0">
                <a:solidFill>
                  <a:srgbClr val="FFFFFF"/>
                </a:solidFill>
                <a:latin typeface="Arial"/>
                <a:cs typeface="Arial"/>
              </a:rPr>
              <a:t> </a:t>
            </a:r>
            <a:r>
              <a:rPr sz="500" dirty="0">
                <a:solidFill>
                  <a:srgbClr val="FFFFFF"/>
                </a:solidFill>
                <a:latin typeface="Arial"/>
                <a:cs typeface="Arial"/>
              </a:rPr>
              <a:t>en</a:t>
            </a:r>
            <a:r>
              <a:rPr sz="500" spc="85" dirty="0">
                <a:solidFill>
                  <a:srgbClr val="FFFFFF"/>
                </a:solidFill>
                <a:latin typeface="Arial"/>
                <a:cs typeface="Arial"/>
              </a:rPr>
              <a:t> </a:t>
            </a:r>
            <a:r>
              <a:rPr sz="500" spc="45" dirty="0">
                <a:solidFill>
                  <a:srgbClr val="FFFFFF"/>
                </a:solidFill>
                <a:latin typeface="Arial"/>
                <a:cs typeface="Arial"/>
              </a:rPr>
              <a:t>verwijzen</a:t>
            </a:r>
            <a:r>
              <a:rPr sz="500" spc="90" dirty="0">
                <a:solidFill>
                  <a:srgbClr val="FFFFFF"/>
                </a:solidFill>
                <a:latin typeface="Arial"/>
                <a:cs typeface="Arial"/>
              </a:rPr>
              <a:t> </a:t>
            </a:r>
            <a:r>
              <a:rPr sz="500" spc="30" dirty="0">
                <a:solidFill>
                  <a:srgbClr val="FFFFFF"/>
                </a:solidFill>
                <a:latin typeface="Arial"/>
                <a:cs typeface="Arial"/>
              </a:rPr>
              <a:t>hun</a:t>
            </a:r>
            <a:r>
              <a:rPr sz="500" spc="500" dirty="0">
                <a:solidFill>
                  <a:srgbClr val="FFFFFF"/>
                </a:solidFill>
                <a:latin typeface="Arial"/>
                <a:cs typeface="Arial"/>
              </a:rPr>
              <a:t> </a:t>
            </a:r>
            <a:r>
              <a:rPr sz="500" spc="50" dirty="0">
                <a:solidFill>
                  <a:srgbClr val="FFFFFF"/>
                </a:solidFill>
                <a:latin typeface="Arial"/>
                <a:cs typeface="Arial"/>
              </a:rPr>
              <a:t>patiënten</a:t>
            </a:r>
            <a:r>
              <a:rPr sz="500" spc="75" dirty="0">
                <a:solidFill>
                  <a:srgbClr val="FFFFFF"/>
                </a:solidFill>
                <a:latin typeface="Arial"/>
                <a:cs typeface="Arial"/>
              </a:rPr>
              <a:t> </a:t>
            </a:r>
            <a:r>
              <a:rPr sz="500" spc="60" dirty="0">
                <a:solidFill>
                  <a:srgbClr val="FFFFFF"/>
                </a:solidFill>
                <a:latin typeface="Arial"/>
                <a:cs typeface="Arial"/>
              </a:rPr>
              <a:t>pro-</a:t>
            </a:r>
            <a:r>
              <a:rPr sz="500" spc="50" dirty="0">
                <a:solidFill>
                  <a:srgbClr val="FFFFFF"/>
                </a:solidFill>
                <a:latin typeface="Arial"/>
                <a:cs typeface="Arial"/>
              </a:rPr>
              <a:t>actief</a:t>
            </a:r>
            <a:r>
              <a:rPr sz="500" spc="80" dirty="0">
                <a:solidFill>
                  <a:srgbClr val="FFFFFF"/>
                </a:solidFill>
                <a:latin typeface="Arial"/>
                <a:cs typeface="Arial"/>
              </a:rPr>
              <a:t> </a:t>
            </a:r>
            <a:r>
              <a:rPr sz="500" dirty="0">
                <a:solidFill>
                  <a:srgbClr val="FFFFFF"/>
                </a:solidFill>
                <a:latin typeface="Arial"/>
                <a:cs typeface="Arial"/>
              </a:rPr>
              <a:t>naar</a:t>
            </a:r>
            <a:r>
              <a:rPr sz="500" spc="80" dirty="0">
                <a:solidFill>
                  <a:srgbClr val="FFFFFF"/>
                </a:solidFill>
                <a:latin typeface="Arial"/>
                <a:cs typeface="Arial"/>
              </a:rPr>
              <a:t> </a:t>
            </a:r>
            <a:r>
              <a:rPr sz="500" spc="60" dirty="0">
                <a:solidFill>
                  <a:srgbClr val="FFFFFF"/>
                </a:solidFill>
                <a:latin typeface="Arial"/>
                <a:cs typeface="Arial"/>
              </a:rPr>
              <a:t>de</a:t>
            </a:r>
            <a:r>
              <a:rPr sz="500" spc="80" dirty="0">
                <a:solidFill>
                  <a:srgbClr val="FFFFFF"/>
                </a:solidFill>
                <a:latin typeface="Arial"/>
                <a:cs typeface="Arial"/>
              </a:rPr>
              <a:t> </a:t>
            </a:r>
            <a:r>
              <a:rPr sz="500" spc="-10" dirty="0">
                <a:solidFill>
                  <a:srgbClr val="FFFFFF"/>
                </a:solidFill>
                <a:latin typeface="Arial"/>
                <a:cs typeface="Arial"/>
              </a:rPr>
              <a:t>Centra.</a:t>
            </a:r>
            <a:endParaRPr sz="500" dirty="0">
              <a:latin typeface="Arial"/>
              <a:cs typeface="Arial"/>
            </a:endParaRPr>
          </a:p>
          <a:p>
            <a:pPr marL="114300" indent="-102235" algn="just">
              <a:lnSpc>
                <a:spcPct val="100000"/>
              </a:lnSpc>
              <a:spcBef>
                <a:spcPts val="309"/>
              </a:spcBef>
              <a:buFont typeface="Arial"/>
              <a:buAutoNum type="arabicPeriod"/>
              <a:tabLst>
                <a:tab pos="114935" algn="l"/>
              </a:tabLst>
            </a:pPr>
            <a:r>
              <a:rPr sz="500" i="1" spc="50" dirty="0">
                <a:solidFill>
                  <a:srgbClr val="FFFFFF"/>
                </a:solidFill>
                <a:latin typeface="Arial"/>
                <a:cs typeface="Arial"/>
              </a:rPr>
              <a:t>Onze</a:t>
            </a:r>
            <a:r>
              <a:rPr sz="500" i="1" spc="40" dirty="0">
                <a:solidFill>
                  <a:srgbClr val="FFFFFF"/>
                </a:solidFill>
                <a:latin typeface="Arial"/>
                <a:cs typeface="Arial"/>
              </a:rPr>
              <a:t> </a:t>
            </a:r>
            <a:r>
              <a:rPr sz="500" i="1" spc="65" dirty="0">
                <a:solidFill>
                  <a:srgbClr val="FFFFFF"/>
                </a:solidFill>
                <a:latin typeface="Arial"/>
                <a:cs typeface="Arial"/>
              </a:rPr>
              <a:t>financiën </a:t>
            </a:r>
            <a:r>
              <a:rPr sz="500" spc="114" dirty="0">
                <a:solidFill>
                  <a:srgbClr val="FFFFFF"/>
                </a:solidFill>
                <a:latin typeface="Arial"/>
                <a:cs typeface="Arial"/>
              </a:rPr>
              <a:t>-</a:t>
            </a:r>
            <a:r>
              <a:rPr sz="500" spc="60" dirty="0">
                <a:solidFill>
                  <a:srgbClr val="FFFFFF"/>
                </a:solidFill>
                <a:latin typeface="Arial"/>
                <a:cs typeface="Arial"/>
              </a:rPr>
              <a:t> </a:t>
            </a:r>
            <a:r>
              <a:rPr sz="500" dirty="0">
                <a:solidFill>
                  <a:srgbClr val="FFFFFF"/>
                </a:solidFill>
                <a:latin typeface="Arial"/>
                <a:cs typeface="Arial"/>
              </a:rPr>
              <a:t>In</a:t>
            </a:r>
            <a:r>
              <a:rPr sz="500" spc="65" dirty="0">
                <a:solidFill>
                  <a:srgbClr val="FFFFFF"/>
                </a:solidFill>
                <a:latin typeface="Arial"/>
                <a:cs typeface="Arial"/>
              </a:rPr>
              <a:t> </a:t>
            </a:r>
            <a:r>
              <a:rPr sz="500" spc="75" dirty="0">
                <a:solidFill>
                  <a:srgbClr val="FFFFFF"/>
                </a:solidFill>
                <a:latin typeface="Arial"/>
                <a:cs typeface="Arial"/>
              </a:rPr>
              <a:t>2030</a:t>
            </a:r>
            <a:r>
              <a:rPr sz="500" spc="65" dirty="0">
                <a:solidFill>
                  <a:srgbClr val="FFFFFF"/>
                </a:solidFill>
                <a:latin typeface="Arial"/>
                <a:cs typeface="Arial"/>
              </a:rPr>
              <a:t> </a:t>
            </a:r>
            <a:r>
              <a:rPr sz="500" spc="60" dirty="0">
                <a:solidFill>
                  <a:srgbClr val="FFFFFF"/>
                </a:solidFill>
                <a:latin typeface="Arial"/>
                <a:cs typeface="Arial"/>
              </a:rPr>
              <a:t>hebben</a:t>
            </a:r>
            <a:r>
              <a:rPr sz="500" spc="65" dirty="0">
                <a:solidFill>
                  <a:srgbClr val="FFFFFF"/>
                </a:solidFill>
                <a:latin typeface="Arial"/>
                <a:cs typeface="Arial"/>
              </a:rPr>
              <a:t> </a:t>
            </a:r>
            <a:r>
              <a:rPr sz="500" dirty="0">
                <a:solidFill>
                  <a:srgbClr val="FFFFFF"/>
                </a:solidFill>
                <a:latin typeface="Arial"/>
                <a:cs typeface="Arial"/>
              </a:rPr>
              <a:t>alle</a:t>
            </a:r>
            <a:r>
              <a:rPr sz="500" spc="60" dirty="0">
                <a:solidFill>
                  <a:srgbClr val="FFFFFF"/>
                </a:solidFill>
                <a:latin typeface="Arial"/>
                <a:cs typeface="Arial"/>
              </a:rPr>
              <a:t> </a:t>
            </a:r>
            <a:r>
              <a:rPr sz="500" dirty="0">
                <a:solidFill>
                  <a:srgbClr val="FFFFFF"/>
                </a:solidFill>
                <a:latin typeface="Arial"/>
                <a:cs typeface="Arial"/>
              </a:rPr>
              <a:t>Centra</a:t>
            </a:r>
            <a:r>
              <a:rPr sz="500" spc="65" dirty="0">
                <a:solidFill>
                  <a:srgbClr val="FFFFFF"/>
                </a:solidFill>
                <a:latin typeface="Arial"/>
                <a:cs typeface="Arial"/>
              </a:rPr>
              <a:t> </a:t>
            </a:r>
            <a:r>
              <a:rPr sz="500" spc="55" dirty="0">
                <a:solidFill>
                  <a:srgbClr val="FFFFFF"/>
                </a:solidFill>
                <a:latin typeface="Arial"/>
                <a:cs typeface="Arial"/>
              </a:rPr>
              <a:t>duurzame</a:t>
            </a:r>
            <a:r>
              <a:rPr sz="500" spc="65" dirty="0">
                <a:solidFill>
                  <a:srgbClr val="FFFFFF"/>
                </a:solidFill>
                <a:latin typeface="Arial"/>
                <a:cs typeface="Arial"/>
              </a:rPr>
              <a:t> inanciering</a:t>
            </a:r>
            <a:r>
              <a:rPr sz="500" spc="60" dirty="0">
                <a:solidFill>
                  <a:srgbClr val="FFFFFF"/>
                </a:solidFill>
                <a:latin typeface="Arial"/>
                <a:cs typeface="Arial"/>
              </a:rPr>
              <a:t> </a:t>
            </a:r>
            <a:r>
              <a:rPr sz="500" spc="50" dirty="0">
                <a:solidFill>
                  <a:srgbClr val="FFFFFF"/>
                </a:solidFill>
                <a:latin typeface="Arial"/>
                <a:cs typeface="Arial"/>
              </a:rPr>
              <a:t>van</a:t>
            </a:r>
            <a:r>
              <a:rPr sz="500" spc="65" dirty="0">
                <a:solidFill>
                  <a:srgbClr val="FFFFFF"/>
                </a:solidFill>
                <a:latin typeface="Arial"/>
                <a:cs typeface="Arial"/>
              </a:rPr>
              <a:t> </a:t>
            </a:r>
            <a:r>
              <a:rPr sz="500" dirty="0">
                <a:solidFill>
                  <a:srgbClr val="FFFFFF"/>
                </a:solidFill>
                <a:latin typeface="Arial"/>
                <a:cs typeface="Arial"/>
              </a:rPr>
              <a:t>een</a:t>
            </a:r>
            <a:r>
              <a:rPr sz="500" spc="65" dirty="0">
                <a:solidFill>
                  <a:srgbClr val="FFFFFF"/>
                </a:solidFill>
                <a:latin typeface="Arial"/>
                <a:cs typeface="Arial"/>
              </a:rPr>
              <a:t> </a:t>
            </a:r>
            <a:r>
              <a:rPr sz="500" spc="55" dirty="0">
                <a:solidFill>
                  <a:srgbClr val="FFFFFF"/>
                </a:solidFill>
                <a:latin typeface="Arial"/>
                <a:cs typeface="Arial"/>
              </a:rPr>
              <a:t>combinatie</a:t>
            </a:r>
            <a:r>
              <a:rPr sz="500" spc="65" dirty="0">
                <a:solidFill>
                  <a:srgbClr val="FFFFFF"/>
                </a:solidFill>
                <a:latin typeface="Arial"/>
                <a:cs typeface="Arial"/>
              </a:rPr>
              <a:t> </a:t>
            </a:r>
            <a:r>
              <a:rPr sz="500" spc="25" dirty="0">
                <a:solidFill>
                  <a:srgbClr val="FFFFFF"/>
                </a:solidFill>
                <a:latin typeface="Arial"/>
                <a:cs typeface="Arial"/>
              </a:rPr>
              <a:t>van</a:t>
            </a:r>
            <a:endParaRPr sz="500" dirty="0">
              <a:latin typeface="Arial"/>
              <a:cs typeface="Arial"/>
            </a:endParaRPr>
          </a:p>
          <a:p>
            <a:pPr marL="114300">
              <a:lnSpc>
                <a:spcPct val="100000"/>
              </a:lnSpc>
              <a:spcBef>
                <a:spcPts val="305"/>
              </a:spcBef>
            </a:pPr>
            <a:r>
              <a:rPr sz="500" dirty="0">
                <a:solidFill>
                  <a:srgbClr val="FFFFFF"/>
                </a:solidFill>
                <a:latin typeface="Arial"/>
                <a:cs typeface="Arial"/>
              </a:rPr>
              <a:t>landelijke</a:t>
            </a:r>
            <a:r>
              <a:rPr sz="500" spc="204" dirty="0">
                <a:solidFill>
                  <a:srgbClr val="FFFFFF"/>
                </a:solidFill>
                <a:latin typeface="Arial"/>
                <a:cs typeface="Arial"/>
              </a:rPr>
              <a:t> </a:t>
            </a:r>
            <a:r>
              <a:rPr sz="500" dirty="0">
                <a:solidFill>
                  <a:srgbClr val="FFFFFF"/>
                </a:solidFill>
                <a:latin typeface="Arial"/>
                <a:cs typeface="Arial"/>
              </a:rPr>
              <a:t>en</a:t>
            </a:r>
            <a:r>
              <a:rPr sz="500" spc="210" dirty="0">
                <a:solidFill>
                  <a:srgbClr val="FFFFFF"/>
                </a:solidFill>
                <a:latin typeface="Arial"/>
                <a:cs typeface="Arial"/>
              </a:rPr>
              <a:t> </a:t>
            </a:r>
            <a:r>
              <a:rPr sz="500" spc="45" dirty="0">
                <a:solidFill>
                  <a:srgbClr val="FFFFFF"/>
                </a:solidFill>
                <a:latin typeface="Arial"/>
                <a:cs typeface="Arial"/>
              </a:rPr>
              <a:t>regionale</a:t>
            </a:r>
            <a:r>
              <a:rPr sz="500" spc="210" dirty="0">
                <a:solidFill>
                  <a:srgbClr val="FFFFFF"/>
                </a:solidFill>
                <a:latin typeface="Arial"/>
                <a:cs typeface="Arial"/>
              </a:rPr>
              <a:t> </a:t>
            </a:r>
            <a:r>
              <a:rPr sz="500" spc="35" dirty="0">
                <a:solidFill>
                  <a:srgbClr val="FFFFFF"/>
                </a:solidFill>
                <a:latin typeface="Arial"/>
                <a:cs typeface="Arial"/>
              </a:rPr>
              <a:t>partijen.</a:t>
            </a:r>
            <a:endParaRPr sz="500" dirty="0">
              <a:latin typeface="Arial"/>
              <a:cs typeface="Arial"/>
            </a:endParaRPr>
          </a:p>
        </p:txBody>
      </p:sp>
      <p:grpSp>
        <p:nvGrpSpPr>
          <p:cNvPr id="8" name="object 8"/>
          <p:cNvGrpSpPr/>
          <p:nvPr/>
        </p:nvGrpSpPr>
        <p:grpSpPr>
          <a:xfrm>
            <a:off x="542305" y="1379081"/>
            <a:ext cx="8754745" cy="4044950"/>
            <a:chOff x="542305" y="1379081"/>
            <a:chExt cx="8754745" cy="4044950"/>
          </a:xfrm>
        </p:grpSpPr>
        <p:sp>
          <p:nvSpPr>
            <p:cNvPr id="9" name="object 9"/>
            <p:cNvSpPr/>
            <p:nvPr/>
          </p:nvSpPr>
          <p:spPr>
            <a:xfrm>
              <a:off x="9289196" y="1623772"/>
              <a:ext cx="0" cy="3792854"/>
            </a:xfrm>
            <a:custGeom>
              <a:avLst/>
              <a:gdLst/>
              <a:ahLst/>
              <a:cxnLst/>
              <a:rect l="l" t="t" r="r" b="b"/>
              <a:pathLst>
                <a:path h="3792854">
                  <a:moveTo>
                    <a:pt x="0" y="0"/>
                  </a:moveTo>
                  <a:lnTo>
                    <a:pt x="0" y="3792764"/>
                  </a:lnTo>
                </a:path>
              </a:pathLst>
            </a:custGeom>
            <a:ln w="14395">
              <a:solidFill>
                <a:srgbClr val="FFFFFF"/>
              </a:solidFill>
            </a:ln>
          </p:spPr>
          <p:txBody>
            <a:bodyPr wrap="square" lIns="0" tIns="0" rIns="0" bIns="0" rtlCol="0"/>
            <a:lstStyle/>
            <a:p>
              <a:endParaRPr/>
            </a:p>
          </p:txBody>
        </p:sp>
        <p:sp>
          <p:nvSpPr>
            <p:cNvPr id="10" name="object 10"/>
            <p:cNvSpPr/>
            <p:nvPr/>
          </p:nvSpPr>
          <p:spPr>
            <a:xfrm>
              <a:off x="542305" y="1379081"/>
              <a:ext cx="5047615" cy="619760"/>
            </a:xfrm>
            <a:custGeom>
              <a:avLst/>
              <a:gdLst/>
              <a:ahLst/>
              <a:cxnLst/>
              <a:rect l="l" t="t" r="r" b="b"/>
              <a:pathLst>
                <a:path w="5047615" h="619760">
                  <a:moveTo>
                    <a:pt x="0" y="619483"/>
                  </a:moveTo>
                  <a:lnTo>
                    <a:pt x="5047595" y="619483"/>
                  </a:lnTo>
                  <a:lnTo>
                    <a:pt x="5047595" y="0"/>
                  </a:lnTo>
                  <a:lnTo>
                    <a:pt x="0" y="0"/>
                  </a:lnTo>
                  <a:lnTo>
                    <a:pt x="0" y="619483"/>
                  </a:lnTo>
                  <a:close/>
                </a:path>
              </a:pathLst>
            </a:custGeom>
            <a:solidFill>
              <a:srgbClr val="B2DBD1"/>
            </a:solidFill>
          </p:spPr>
          <p:txBody>
            <a:bodyPr wrap="square" lIns="0" tIns="0" rIns="0" bIns="0" rtlCol="0"/>
            <a:lstStyle/>
            <a:p>
              <a:endParaRPr/>
            </a:p>
          </p:txBody>
        </p:sp>
        <p:sp>
          <p:nvSpPr>
            <p:cNvPr id="11" name="object 11"/>
            <p:cNvSpPr/>
            <p:nvPr/>
          </p:nvSpPr>
          <p:spPr>
            <a:xfrm>
              <a:off x="542305" y="1998564"/>
              <a:ext cx="5047615" cy="2519045"/>
            </a:xfrm>
            <a:custGeom>
              <a:avLst/>
              <a:gdLst/>
              <a:ahLst/>
              <a:cxnLst/>
              <a:rect l="l" t="t" r="r" b="b"/>
              <a:pathLst>
                <a:path w="5047615" h="2519045">
                  <a:moveTo>
                    <a:pt x="5047595" y="0"/>
                  </a:moveTo>
                  <a:lnTo>
                    <a:pt x="0" y="0"/>
                  </a:lnTo>
                  <a:lnTo>
                    <a:pt x="0" y="2518516"/>
                  </a:lnTo>
                  <a:lnTo>
                    <a:pt x="5047595" y="2518516"/>
                  </a:lnTo>
                  <a:lnTo>
                    <a:pt x="5047595" y="0"/>
                  </a:lnTo>
                  <a:close/>
                </a:path>
              </a:pathLst>
            </a:custGeom>
            <a:solidFill>
              <a:srgbClr val="E64415"/>
            </a:solidFill>
          </p:spPr>
          <p:txBody>
            <a:bodyPr wrap="square" lIns="0" tIns="0" rIns="0" bIns="0" rtlCol="0"/>
            <a:lstStyle/>
            <a:p>
              <a:endParaRPr/>
            </a:p>
          </p:txBody>
        </p:sp>
        <p:sp>
          <p:nvSpPr>
            <p:cNvPr id="12" name="object 12"/>
            <p:cNvSpPr/>
            <p:nvPr/>
          </p:nvSpPr>
          <p:spPr>
            <a:xfrm>
              <a:off x="4133959" y="1608646"/>
              <a:ext cx="829944" cy="1432560"/>
            </a:xfrm>
            <a:custGeom>
              <a:avLst/>
              <a:gdLst/>
              <a:ahLst/>
              <a:cxnLst/>
              <a:rect l="l" t="t" r="r" b="b"/>
              <a:pathLst>
                <a:path w="829945" h="1432560">
                  <a:moveTo>
                    <a:pt x="414802" y="0"/>
                  </a:moveTo>
                  <a:lnTo>
                    <a:pt x="0" y="410864"/>
                  </a:lnTo>
                  <a:lnTo>
                    <a:pt x="0" y="1432102"/>
                  </a:lnTo>
                  <a:lnTo>
                    <a:pt x="829604" y="1432102"/>
                  </a:lnTo>
                  <a:lnTo>
                    <a:pt x="829604" y="410864"/>
                  </a:lnTo>
                  <a:lnTo>
                    <a:pt x="414802" y="0"/>
                  </a:lnTo>
                  <a:close/>
                </a:path>
              </a:pathLst>
            </a:custGeom>
            <a:solidFill>
              <a:srgbClr val="DAC8BB"/>
            </a:solidFill>
          </p:spPr>
          <p:txBody>
            <a:bodyPr wrap="square" lIns="0" tIns="0" rIns="0" bIns="0" rtlCol="0"/>
            <a:lstStyle/>
            <a:p>
              <a:endParaRPr/>
            </a:p>
          </p:txBody>
        </p:sp>
        <p:sp>
          <p:nvSpPr>
            <p:cNvPr id="13" name="object 13"/>
            <p:cNvSpPr/>
            <p:nvPr/>
          </p:nvSpPr>
          <p:spPr>
            <a:xfrm>
              <a:off x="4627748" y="2581356"/>
              <a:ext cx="198120" cy="412115"/>
            </a:xfrm>
            <a:custGeom>
              <a:avLst/>
              <a:gdLst/>
              <a:ahLst/>
              <a:cxnLst/>
              <a:rect l="l" t="t" r="r" b="b"/>
              <a:pathLst>
                <a:path w="198120" h="412114">
                  <a:moveTo>
                    <a:pt x="197649" y="0"/>
                  </a:moveTo>
                  <a:lnTo>
                    <a:pt x="0" y="0"/>
                  </a:lnTo>
                  <a:lnTo>
                    <a:pt x="0" y="411523"/>
                  </a:lnTo>
                  <a:lnTo>
                    <a:pt x="197649" y="411523"/>
                  </a:lnTo>
                  <a:lnTo>
                    <a:pt x="197649" y="0"/>
                  </a:lnTo>
                  <a:close/>
                </a:path>
              </a:pathLst>
            </a:custGeom>
            <a:solidFill>
              <a:srgbClr val="FFFFFF"/>
            </a:solidFill>
          </p:spPr>
          <p:txBody>
            <a:bodyPr wrap="square" lIns="0" tIns="0" rIns="0" bIns="0" rtlCol="0"/>
            <a:lstStyle/>
            <a:p>
              <a:endParaRPr/>
            </a:p>
          </p:txBody>
        </p:sp>
        <p:sp>
          <p:nvSpPr>
            <p:cNvPr id="14" name="object 14"/>
            <p:cNvSpPr/>
            <p:nvPr/>
          </p:nvSpPr>
          <p:spPr>
            <a:xfrm>
              <a:off x="4644223" y="2597816"/>
              <a:ext cx="165100" cy="395605"/>
            </a:xfrm>
            <a:custGeom>
              <a:avLst/>
              <a:gdLst/>
              <a:ahLst/>
              <a:cxnLst/>
              <a:rect l="l" t="t" r="r" b="b"/>
              <a:pathLst>
                <a:path w="165100" h="395605">
                  <a:moveTo>
                    <a:pt x="164709" y="0"/>
                  </a:moveTo>
                  <a:lnTo>
                    <a:pt x="0" y="0"/>
                  </a:lnTo>
                  <a:lnTo>
                    <a:pt x="0" y="395063"/>
                  </a:lnTo>
                  <a:lnTo>
                    <a:pt x="164709" y="395063"/>
                  </a:lnTo>
                  <a:lnTo>
                    <a:pt x="164709" y="0"/>
                  </a:lnTo>
                  <a:close/>
                </a:path>
              </a:pathLst>
            </a:custGeom>
            <a:solidFill>
              <a:srgbClr val="FABB00"/>
            </a:solidFill>
          </p:spPr>
          <p:txBody>
            <a:bodyPr wrap="square" lIns="0" tIns="0" rIns="0" bIns="0" rtlCol="0"/>
            <a:lstStyle/>
            <a:p>
              <a:endParaRPr/>
            </a:p>
          </p:txBody>
        </p:sp>
        <p:sp>
          <p:nvSpPr>
            <p:cNvPr id="15" name="object 15"/>
            <p:cNvSpPr/>
            <p:nvPr/>
          </p:nvSpPr>
          <p:spPr>
            <a:xfrm>
              <a:off x="4071110" y="1542136"/>
              <a:ext cx="955675" cy="510540"/>
            </a:xfrm>
            <a:custGeom>
              <a:avLst/>
              <a:gdLst/>
              <a:ahLst/>
              <a:cxnLst/>
              <a:rect l="l" t="t" r="r" b="b"/>
              <a:pathLst>
                <a:path w="955675" h="510539">
                  <a:moveTo>
                    <a:pt x="477653" y="0"/>
                  </a:moveTo>
                  <a:lnTo>
                    <a:pt x="0" y="477370"/>
                  </a:lnTo>
                  <a:lnTo>
                    <a:pt x="32939" y="510289"/>
                  </a:lnTo>
                  <a:lnTo>
                    <a:pt x="477653" y="65845"/>
                  </a:lnTo>
                  <a:lnTo>
                    <a:pt x="922361" y="510289"/>
                  </a:lnTo>
                  <a:lnTo>
                    <a:pt x="955301" y="477370"/>
                  </a:lnTo>
                  <a:lnTo>
                    <a:pt x="477653" y="0"/>
                  </a:lnTo>
                  <a:close/>
                </a:path>
              </a:pathLst>
            </a:custGeom>
            <a:solidFill>
              <a:srgbClr val="E64415"/>
            </a:solidFill>
          </p:spPr>
          <p:txBody>
            <a:bodyPr wrap="square" lIns="0" tIns="0" rIns="0" bIns="0" rtlCol="0"/>
            <a:lstStyle/>
            <a:p>
              <a:endParaRPr/>
            </a:p>
          </p:txBody>
        </p:sp>
        <p:pic>
          <p:nvPicPr>
            <p:cNvPr id="16" name="object 16"/>
            <p:cNvPicPr/>
            <p:nvPr/>
          </p:nvPicPr>
          <p:blipFill>
            <a:blip r:embed="rId2" cstate="print"/>
            <a:stretch>
              <a:fillRect/>
            </a:stretch>
          </p:blipFill>
          <p:spPr>
            <a:xfrm>
              <a:off x="4265394" y="2581351"/>
              <a:ext cx="197649" cy="197531"/>
            </a:xfrm>
            <a:prstGeom prst="rect">
              <a:avLst/>
            </a:prstGeom>
          </p:spPr>
        </p:pic>
        <p:sp>
          <p:nvSpPr>
            <p:cNvPr id="17" name="object 17"/>
            <p:cNvSpPr/>
            <p:nvPr/>
          </p:nvSpPr>
          <p:spPr>
            <a:xfrm>
              <a:off x="4726575" y="2597811"/>
              <a:ext cx="82550" cy="395605"/>
            </a:xfrm>
            <a:custGeom>
              <a:avLst/>
              <a:gdLst/>
              <a:ahLst/>
              <a:cxnLst/>
              <a:rect l="l" t="t" r="r" b="b"/>
              <a:pathLst>
                <a:path w="82550" h="395605">
                  <a:moveTo>
                    <a:pt x="82354" y="0"/>
                  </a:moveTo>
                  <a:lnTo>
                    <a:pt x="0" y="31607"/>
                  </a:lnTo>
                  <a:lnTo>
                    <a:pt x="0" y="378603"/>
                  </a:lnTo>
                  <a:lnTo>
                    <a:pt x="82354" y="395063"/>
                  </a:lnTo>
                  <a:lnTo>
                    <a:pt x="82354" y="0"/>
                  </a:lnTo>
                  <a:close/>
                </a:path>
              </a:pathLst>
            </a:custGeom>
            <a:solidFill>
              <a:srgbClr val="DADADA"/>
            </a:solidFill>
          </p:spPr>
          <p:txBody>
            <a:bodyPr wrap="square" lIns="0" tIns="0" rIns="0" bIns="0" rtlCol="0"/>
            <a:lstStyle/>
            <a:p>
              <a:endParaRPr/>
            </a:p>
          </p:txBody>
        </p:sp>
        <p:sp>
          <p:nvSpPr>
            <p:cNvPr id="18" name="object 18"/>
            <p:cNvSpPr/>
            <p:nvPr/>
          </p:nvSpPr>
          <p:spPr>
            <a:xfrm>
              <a:off x="4743043" y="2630741"/>
              <a:ext cx="49530" cy="334645"/>
            </a:xfrm>
            <a:custGeom>
              <a:avLst/>
              <a:gdLst/>
              <a:ahLst/>
              <a:cxnLst/>
              <a:rect l="l" t="t" r="r" b="b"/>
              <a:pathLst>
                <a:path w="49529" h="334644">
                  <a:moveTo>
                    <a:pt x="49403" y="0"/>
                  </a:moveTo>
                  <a:lnTo>
                    <a:pt x="0" y="16459"/>
                  </a:lnTo>
                  <a:lnTo>
                    <a:pt x="0" y="158026"/>
                  </a:lnTo>
                  <a:lnTo>
                    <a:pt x="49403" y="158026"/>
                  </a:lnTo>
                  <a:lnTo>
                    <a:pt x="49403" y="0"/>
                  </a:lnTo>
                  <a:close/>
                </a:path>
                <a:path w="49529" h="334644">
                  <a:moveTo>
                    <a:pt x="49415" y="174485"/>
                  </a:moveTo>
                  <a:lnTo>
                    <a:pt x="0" y="174485"/>
                  </a:lnTo>
                  <a:lnTo>
                    <a:pt x="0" y="325932"/>
                  </a:lnTo>
                  <a:lnTo>
                    <a:pt x="49415" y="334251"/>
                  </a:lnTo>
                  <a:lnTo>
                    <a:pt x="49415" y="174485"/>
                  </a:lnTo>
                  <a:close/>
                </a:path>
              </a:pathLst>
            </a:custGeom>
            <a:solidFill>
              <a:srgbClr val="E19D00"/>
            </a:solidFill>
          </p:spPr>
          <p:txBody>
            <a:bodyPr wrap="square" lIns="0" tIns="0" rIns="0" bIns="0" rtlCol="0"/>
            <a:lstStyle/>
            <a:p>
              <a:endParaRPr/>
            </a:p>
          </p:txBody>
        </p:sp>
        <p:sp>
          <p:nvSpPr>
            <p:cNvPr id="19" name="object 19"/>
            <p:cNvSpPr/>
            <p:nvPr/>
          </p:nvSpPr>
          <p:spPr>
            <a:xfrm>
              <a:off x="4561865" y="2993389"/>
              <a:ext cx="329565" cy="64769"/>
            </a:xfrm>
            <a:custGeom>
              <a:avLst/>
              <a:gdLst/>
              <a:ahLst/>
              <a:cxnLst/>
              <a:rect l="l" t="t" r="r" b="b"/>
              <a:pathLst>
                <a:path w="329564" h="64769">
                  <a:moveTo>
                    <a:pt x="329412" y="48260"/>
                  </a:moveTo>
                  <a:lnTo>
                    <a:pt x="312940" y="48260"/>
                  </a:lnTo>
                  <a:lnTo>
                    <a:pt x="312940" y="33020"/>
                  </a:lnTo>
                  <a:lnTo>
                    <a:pt x="296468" y="33020"/>
                  </a:lnTo>
                  <a:lnTo>
                    <a:pt x="296468" y="16510"/>
                  </a:lnTo>
                  <a:lnTo>
                    <a:pt x="279996" y="16510"/>
                  </a:lnTo>
                  <a:lnTo>
                    <a:pt x="279996" y="0"/>
                  </a:lnTo>
                  <a:lnTo>
                    <a:pt x="49403" y="0"/>
                  </a:lnTo>
                  <a:lnTo>
                    <a:pt x="49403" y="16510"/>
                  </a:lnTo>
                  <a:lnTo>
                    <a:pt x="32931" y="16510"/>
                  </a:lnTo>
                  <a:lnTo>
                    <a:pt x="32931" y="33020"/>
                  </a:lnTo>
                  <a:lnTo>
                    <a:pt x="16471" y="33020"/>
                  </a:lnTo>
                  <a:lnTo>
                    <a:pt x="16471" y="48260"/>
                  </a:lnTo>
                  <a:lnTo>
                    <a:pt x="0" y="48260"/>
                  </a:lnTo>
                  <a:lnTo>
                    <a:pt x="0" y="64770"/>
                  </a:lnTo>
                  <a:lnTo>
                    <a:pt x="329412" y="64770"/>
                  </a:lnTo>
                  <a:lnTo>
                    <a:pt x="329412" y="48260"/>
                  </a:lnTo>
                  <a:close/>
                </a:path>
              </a:pathLst>
            </a:custGeom>
            <a:solidFill>
              <a:srgbClr val="9D9D9D"/>
            </a:solidFill>
          </p:spPr>
          <p:txBody>
            <a:bodyPr wrap="square" lIns="0" tIns="0" rIns="0" bIns="0" rtlCol="0"/>
            <a:lstStyle/>
            <a:p>
              <a:endParaRPr/>
            </a:p>
          </p:txBody>
        </p:sp>
        <p:sp>
          <p:nvSpPr>
            <p:cNvPr id="20" name="object 20"/>
            <p:cNvSpPr/>
            <p:nvPr/>
          </p:nvSpPr>
          <p:spPr>
            <a:xfrm>
              <a:off x="4084213" y="2910570"/>
              <a:ext cx="313055" cy="148590"/>
            </a:xfrm>
            <a:custGeom>
              <a:avLst/>
              <a:gdLst/>
              <a:ahLst/>
              <a:cxnLst/>
              <a:rect l="l" t="t" r="r" b="b"/>
              <a:pathLst>
                <a:path w="313054" h="148589">
                  <a:moveTo>
                    <a:pt x="172947" y="0"/>
                  </a:moveTo>
                  <a:lnTo>
                    <a:pt x="151160" y="3256"/>
                  </a:lnTo>
                  <a:lnTo>
                    <a:pt x="131948" y="12377"/>
                  </a:lnTo>
                  <a:lnTo>
                    <a:pt x="116272" y="26388"/>
                  </a:lnTo>
                  <a:lnTo>
                    <a:pt x="105096" y="44316"/>
                  </a:lnTo>
                  <a:lnTo>
                    <a:pt x="96412" y="39531"/>
                  </a:lnTo>
                  <a:lnTo>
                    <a:pt x="86895" y="35949"/>
                  </a:lnTo>
                  <a:lnTo>
                    <a:pt x="76676" y="33703"/>
                  </a:lnTo>
                  <a:lnTo>
                    <a:pt x="65885" y="32926"/>
                  </a:lnTo>
                  <a:lnTo>
                    <a:pt x="40239" y="37452"/>
                  </a:lnTo>
                  <a:lnTo>
                    <a:pt x="19297" y="49798"/>
                  </a:lnTo>
                  <a:lnTo>
                    <a:pt x="5177" y="68110"/>
                  </a:lnTo>
                  <a:lnTo>
                    <a:pt x="0" y="90538"/>
                  </a:lnTo>
                  <a:lnTo>
                    <a:pt x="5177" y="112963"/>
                  </a:lnTo>
                  <a:lnTo>
                    <a:pt x="19297" y="131276"/>
                  </a:lnTo>
                  <a:lnTo>
                    <a:pt x="40239" y="143624"/>
                  </a:lnTo>
                  <a:lnTo>
                    <a:pt x="65885" y="148151"/>
                  </a:lnTo>
                  <a:lnTo>
                    <a:pt x="263533" y="148151"/>
                  </a:lnTo>
                  <a:lnTo>
                    <a:pt x="282768" y="144917"/>
                  </a:lnTo>
                  <a:lnTo>
                    <a:pt x="298473" y="136098"/>
                  </a:lnTo>
                  <a:lnTo>
                    <a:pt x="309061" y="123017"/>
                  </a:lnTo>
                  <a:lnTo>
                    <a:pt x="312943" y="106998"/>
                  </a:lnTo>
                  <a:lnTo>
                    <a:pt x="309061" y="90980"/>
                  </a:lnTo>
                  <a:lnTo>
                    <a:pt x="263533" y="65845"/>
                  </a:lnTo>
                  <a:lnTo>
                    <a:pt x="246771" y="68325"/>
                  </a:lnTo>
                  <a:lnTo>
                    <a:pt x="239477" y="41527"/>
                  </a:lnTo>
                  <a:lnTo>
                    <a:pt x="223376" y="19831"/>
                  </a:lnTo>
                  <a:lnTo>
                    <a:pt x="200516" y="5301"/>
                  </a:lnTo>
                  <a:lnTo>
                    <a:pt x="172947" y="0"/>
                  </a:lnTo>
                  <a:close/>
                </a:path>
              </a:pathLst>
            </a:custGeom>
            <a:solidFill>
              <a:srgbClr val="B2D097"/>
            </a:solidFill>
          </p:spPr>
          <p:txBody>
            <a:bodyPr wrap="square" lIns="0" tIns="0" rIns="0" bIns="0" rtlCol="0"/>
            <a:lstStyle/>
            <a:p>
              <a:endParaRPr/>
            </a:p>
          </p:txBody>
        </p:sp>
        <p:pic>
          <p:nvPicPr>
            <p:cNvPr id="21" name="object 21"/>
            <p:cNvPicPr/>
            <p:nvPr/>
          </p:nvPicPr>
          <p:blipFill>
            <a:blip r:embed="rId3" cstate="print"/>
            <a:stretch>
              <a:fillRect/>
            </a:stretch>
          </p:blipFill>
          <p:spPr>
            <a:xfrm>
              <a:off x="4240055" y="2745963"/>
              <a:ext cx="247059" cy="82306"/>
            </a:xfrm>
            <a:prstGeom prst="rect">
              <a:avLst/>
            </a:prstGeom>
          </p:spPr>
        </p:pic>
        <p:sp>
          <p:nvSpPr>
            <p:cNvPr id="22" name="object 22"/>
            <p:cNvSpPr/>
            <p:nvPr/>
          </p:nvSpPr>
          <p:spPr>
            <a:xfrm>
              <a:off x="4265394" y="2087886"/>
              <a:ext cx="198120" cy="198120"/>
            </a:xfrm>
            <a:custGeom>
              <a:avLst/>
              <a:gdLst/>
              <a:ahLst/>
              <a:cxnLst/>
              <a:rect l="l" t="t" r="r" b="b"/>
              <a:pathLst>
                <a:path w="198120" h="198119">
                  <a:moveTo>
                    <a:pt x="197649" y="0"/>
                  </a:moveTo>
                  <a:lnTo>
                    <a:pt x="0" y="0"/>
                  </a:lnTo>
                  <a:lnTo>
                    <a:pt x="0" y="197531"/>
                  </a:lnTo>
                  <a:lnTo>
                    <a:pt x="197649" y="197531"/>
                  </a:lnTo>
                  <a:lnTo>
                    <a:pt x="197649" y="0"/>
                  </a:lnTo>
                  <a:close/>
                </a:path>
              </a:pathLst>
            </a:custGeom>
            <a:solidFill>
              <a:srgbClr val="FFFFFF"/>
            </a:solidFill>
          </p:spPr>
          <p:txBody>
            <a:bodyPr wrap="square" lIns="0" tIns="0" rIns="0" bIns="0" rtlCol="0"/>
            <a:lstStyle/>
            <a:p>
              <a:endParaRPr/>
            </a:p>
          </p:txBody>
        </p:sp>
        <p:sp>
          <p:nvSpPr>
            <p:cNvPr id="23" name="object 23"/>
            <p:cNvSpPr/>
            <p:nvPr/>
          </p:nvSpPr>
          <p:spPr>
            <a:xfrm>
              <a:off x="4281864" y="2104345"/>
              <a:ext cx="165100" cy="75565"/>
            </a:xfrm>
            <a:custGeom>
              <a:avLst/>
              <a:gdLst/>
              <a:ahLst/>
              <a:cxnLst/>
              <a:rect l="l" t="t" r="r" b="b"/>
              <a:pathLst>
                <a:path w="165100" h="75564">
                  <a:moveTo>
                    <a:pt x="0" y="75175"/>
                  </a:moveTo>
                  <a:lnTo>
                    <a:pt x="164709" y="75175"/>
                  </a:lnTo>
                  <a:lnTo>
                    <a:pt x="164709" y="0"/>
                  </a:lnTo>
                  <a:lnTo>
                    <a:pt x="0" y="0"/>
                  </a:lnTo>
                  <a:lnTo>
                    <a:pt x="0" y="75175"/>
                  </a:lnTo>
                  <a:close/>
                </a:path>
              </a:pathLst>
            </a:custGeom>
            <a:solidFill>
              <a:srgbClr val="FABB00"/>
            </a:solidFill>
          </p:spPr>
          <p:txBody>
            <a:bodyPr wrap="square" lIns="0" tIns="0" rIns="0" bIns="0" rtlCol="0"/>
            <a:lstStyle/>
            <a:p>
              <a:endParaRPr/>
            </a:p>
          </p:txBody>
        </p:sp>
        <p:sp>
          <p:nvSpPr>
            <p:cNvPr id="24" name="object 24"/>
            <p:cNvSpPr/>
            <p:nvPr/>
          </p:nvSpPr>
          <p:spPr>
            <a:xfrm>
              <a:off x="4265384" y="2087892"/>
              <a:ext cx="198120" cy="289560"/>
            </a:xfrm>
            <a:custGeom>
              <a:avLst/>
              <a:gdLst/>
              <a:ahLst/>
              <a:cxnLst/>
              <a:rect l="l" t="t" r="r" b="b"/>
              <a:pathLst>
                <a:path w="198120" h="289560">
                  <a:moveTo>
                    <a:pt x="197650" y="90538"/>
                  </a:moveTo>
                  <a:lnTo>
                    <a:pt x="107061" y="90538"/>
                  </a:lnTo>
                  <a:lnTo>
                    <a:pt x="107061" y="0"/>
                  </a:lnTo>
                  <a:lnTo>
                    <a:pt x="90589" y="0"/>
                  </a:lnTo>
                  <a:lnTo>
                    <a:pt x="90589" y="90538"/>
                  </a:lnTo>
                  <a:lnTo>
                    <a:pt x="0" y="90538"/>
                  </a:lnTo>
                  <a:lnTo>
                    <a:pt x="0" y="91630"/>
                  </a:lnTo>
                  <a:lnTo>
                    <a:pt x="0" y="106997"/>
                  </a:lnTo>
                  <a:lnTo>
                    <a:pt x="0" y="289166"/>
                  </a:lnTo>
                  <a:lnTo>
                    <a:pt x="197650" y="289166"/>
                  </a:lnTo>
                  <a:lnTo>
                    <a:pt x="197650" y="106997"/>
                  </a:lnTo>
                  <a:lnTo>
                    <a:pt x="197650" y="91630"/>
                  </a:lnTo>
                  <a:lnTo>
                    <a:pt x="197650" y="90538"/>
                  </a:lnTo>
                  <a:close/>
                </a:path>
              </a:pathLst>
            </a:custGeom>
            <a:solidFill>
              <a:srgbClr val="FFFFFF"/>
            </a:solidFill>
          </p:spPr>
          <p:txBody>
            <a:bodyPr wrap="square" lIns="0" tIns="0" rIns="0" bIns="0" rtlCol="0"/>
            <a:lstStyle/>
            <a:p>
              <a:endParaRPr/>
            </a:p>
          </p:txBody>
        </p:sp>
        <p:sp>
          <p:nvSpPr>
            <p:cNvPr id="25" name="object 25"/>
            <p:cNvSpPr/>
            <p:nvPr/>
          </p:nvSpPr>
          <p:spPr>
            <a:xfrm>
              <a:off x="4281864" y="2195981"/>
              <a:ext cx="165100" cy="165100"/>
            </a:xfrm>
            <a:custGeom>
              <a:avLst/>
              <a:gdLst/>
              <a:ahLst/>
              <a:cxnLst/>
              <a:rect l="l" t="t" r="r" b="b"/>
              <a:pathLst>
                <a:path w="165100" h="165100">
                  <a:moveTo>
                    <a:pt x="164709" y="0"/>
                  </a:moveTo>
                  <a:lnTo>
                    <a:pt x="0" y="0"/>
                  </a:lnTo>
                  <a:lnTo>
                    <a:pt x="0" y="164611"/>
                  </a:lnTo>
                  <a:lnTo>
                    <a:pt x="164709" y="164611"/>
                  </a:lnTo>
                  <a:lnTo>
                    <a:pt x="164709" y="0"/>
                  </a:lnTo>
                  <a:close/>
                </a:path>
              </a:pathLst>
            </a:custGeom>
            <a:solidFill>
              <a:srgbClr val="FABB00"/>
            </a:solidFill>
          </p:spPr>
          <p:txBody>
            <a:bodyPr wrap="square" lIns="0" tIns="0" rIns="0" bIns="0" rtlCol="0"/>
            <a:lstStyle/>
            <a:p>
              <a:endParaRPr/>
            </a:p>
          </p:txBody>
        </p:sp>
        <p:sp>
          <p:nvSpPr>
            <p:cNvPr id="26" name="object 26"/>
            <p:cNvSpPr/>
            <p:nvPr/>
          </p:nvSpPr>
          <p:spPr>
            <a:xfrm>
              <a:off x="4265384" y="2087892"/>
              <a:ext cx="560070" cy="289560"/>
            </a:xfrm>
            <a:custGeom>
              <a:avLst/>
              <a:gdLst/>
              <a:ahLst/>
              <a:cxnLst/>
              <a:rect l="l" t="t" r="r" b="b"/>
              <a:pathLst>
                <a:path w="560070" h="289560">
                  <a:moveTo>
                    <a:pt x="197650" y="182168"/>
                  </a:moveTo>
                  <a:lnTo>
                    <a:pt x="107061" y="182168"/>
                  </a:lnTo>
                  <a:lnTo>
                    <a:pt x="107061" y="91630"/>
                  </a:lnTo>
                  <a:lnTo>
                    <a:pt x="90589" y="91630"/>
                  </a:lnTo>
                  <a:lnTo>
                    <a:pt x="90589" y="182168"/>
                  </a:lnTo>
                  <a:lnTo>
                    <a:pt x="0" y="182168"/>
                  </a:lnTo>
                  <a:lnTo>
                    <a:pt x="0" y="198628"/>
                  </a:lnTo>
                  <a:lnTo>
                    <a:pt x="90589" y="198628"/>
                  </a:lnTo>
                  <a:lnTo>
                    <a:pt x="90589" y="289166"/>
                  </a:lnTo>
                  <a:lnTo>
                    <a:pt x="107061" y="289166"/>
                  </a:lnTo>
                  <a:lnTo>
                    <a:pt x="107061" y="198628"/>
                  </a:lnTo>
                  <a:lnTo>
                    <a:pt x="197650" y="198628"/>
                  </a:lnTo>
                  <a:lnTo>
                    <a:pt x="197650" y="182168"/>
                  </a:lnTo>
                  <a:close/>
                </a:path>
                <a:path w="560070" h="289560">
                  <a:moveTo>
                    <a:pt x="560006" y="0"/>
                  </a:moveTo>
                  <a:lnTo>
                    <a:pt x="362356" y="0"/>
                  </a:lnTo>
                  <a:lnTo>
                    <a:pt x="362356" y="197535"/>
                  </a:lnTo>
                  <a:lnTo>
                    <a:pt x="560006" y="197535"/>
                  </a:lnTo>
                  <a:lnTo>
                    <a:pt x="560006" y="0"/>
                  </a:lnTo>
                  <a:close/>
                </a:path>
              </a:pathLst>
            </a:custGeom>
            <a:solidFill>
              <a:srgbClr val="FFFFFF"/>
            </a:solidFill>
          </p:spPr>
          <p:txBody>
            <a:bodyPr wrap="square" lIns="0" tIns="0" rIns="0" bIns="0" rtlCol="0"/>
            <a:lstStyle/>
            <a:p>
              <a:endParaRPr/>
            </a:p>
          </p:txBody>
        </p:sp>
        <p:sp>
          <p:nvSpPr>
            <p:cNvPr id="27" name="object 27"/>
            <p:cNvSpPr/>
            <p:nvPr/>
          </p:nvSpPr>
          <p:spPr>
            <a:xfrm>
              <a:off x="4644217" y="2104345"/>
              <a:ext cx="165100" cy="75565"/>
            </a:xfrm>
            <a:custGeom>
              <a:avLst/>
              <a:gdLst/>
              <a:ahLst/>
              <a:cxnLst/>
              <a:rect l="l" t="t" r="r" b="b"/>
              <a:pathLst>
                <a:path w="165100" h="75564">
                  <a:moveTo>
                    <a:pt x="0" y="75175"/>
                  </a:moveTo>
                  <a:lnTo>
                    <a:pt x="164709" y="75175"/>
                  </a:lnTo>
                  <a:lnTo>
                    <a:pt x="164709" y="0"/>
                  </a:lnTo>
                  <a:lnTo>
                    <a:pt x="0" y="0"/>
                  </a:lnTo>
                  <a:lnTo>
                    <a:pt x="0" y="75175"/>
                  </a:lnTo>
                  <a:close/>
                </a:path>
              </a:pathLst>
            </a:custGeom>
            <a:solidFill>
              <a:srgbClr val="FABB00"/>
            </a:solidFill>
          </p:spPr>
          <p:txBody>
            <a:bodyPr wrap="square" lIns="0" tIns="0" rIns="0" bIns="0" rtlCol="0"/>
            <a:lstStyle/>
            <a:p>
              <a:endParaRPr/>
            </a:p>
          </p:txBody>
        </p:sp>
        <p:sp>
          <p:nvSpPr>
            <p:cNvPr id="28" name="object 28"/>
            <p:cNvSpPr/>
            <p:nvPr/>
          </p:nvSpPr>
          <p:spPr>
            <a:xfrm>
              <a:off x="4627740" y="2087892"/>
              <a:ext cx="198120" cy="289560"/>
            </a:xfrm>
            <a:custGeom>
              <a:avLst/>
              <a:gdLst/>
              <a:ahLst/>
              <a:cxnLst/>
              <a:rect l="l" t="t" r="r" b="b"/>
              <a:pathLst>
                <a:path w="198120" h="289560">
                  <a:moveTo>
                    <a:pt x="197650" y="90538"/>
                  </a:moveTo>
                  <a:lnTo>
                    <a:pt x="107061" y="90538"/>
                  </a:lnTo>
                  <a:lnTo>
                    <a:pt x="107061" y="0"/>
                  </a:lnTo>
                  <a:lnTo>
                    <a:pt x="90589" y="0"/>
                  </a:lnTo>
                  <a:lnTo>
                    <a:pt x="90589" y="90538"/>
                  </a:lnTo>
                  <a:lnTo>
                    <a:pt x="0" y="90538"/>
                  </a:lnTo>
                  <a:lnTo>
                    <a:pt x="0" y="91630"/>
                  </a:lnTo>
                  <a:lnTo>
                    <a:pt x="0" y="106997"/>
                  </a:lnTo>
                  <a:lnTo>
                    <a:pt x="0" y="289166"/>
                  </a:lnTo>
                  <a:lnTo>
                    <a:pt x="197650" y="289166"/>
                  </a:lnTo>
                  <a:lnTo>
                    <a:pt x="197650" y="106997"/>
                  </a:lnTo>
                  <a:lnTo>
                    <a:pt x="197650" y="91630"/>
                  </a:lnTo>
                  <a:lnTo>
                    <a:pt x="197650" y="90538"/>
                  </a:lnTo>
                  <a:close/>
                </a:path>
              </a:pathLst>
            </a:custGeom>
            <a:solidFill>
              <a:srgbClr val="FFFFFF"/>
            </a:solidFill>
          </p:spPr>
          <p:txBody>
            <a:bodyPr wrap="square" lIns="0" tIns="0" rIns="0" bIns="0" rtlCol="0"/>
            <a:lstStyle/>
            <a:p>
              <a:endParaRPr/>
            </a:p>
          </p:txBody>
        </p:sp>
        <p:sp>
          <p:nvSpPr>
            <p:cNvPr id="29" name="object 29"/>
            <p:cNvSpPr/>
            <p:nvPr/>
          </p:nvSpPr>
          <p:spPr>
            <a:xfrm>
              <a:off x="4644217" y="2195981"/>
              <a:ext cx="165100" cy="165100"/>
            </a:xfrm>
            <a:custGeom>
              <a:avLst/>
              <a:gdLst/>
              <a:ahLst/>
              <a:cxnLst/>
              <a:rect l="l" t="t" r="r" b="b"/>
              <a:pathLst>
                <a:path w="165100" h="165100">
                  <a:moveTo>
                    <a:pt x="164709" y="0"/>
                  </a:moveTo>
                  <a:lnTo>
                    <a:pt x="0" y="0"/>
                  </a:lnTo>
                  <a:lnTo>
                    <a:pt x="0" y="164611"/>
                  </a:lnTo>
                  <a:lnTo>
                    <a:pt x="164709" y="164611"/>
                  </a:lnTo>
                  <a:lnTo>
                    <a:pt x="164709" y="0"/>
                  </a:lnTo>
                  <a:close/>
                </a:path>
              </a:pathLst>
            </a:custGeom>
            <a:solidFill>
              <a:srgbClr val="FABB00"/>
            </a:solidFill>
          </p:spPr>
          <p:txBody>
            <a:bodyPr wrap="square" lIns="0" tIns="0" rIns="0" bIns="0" rtlCol="0"/>
            <a:lstStyle/>
            <a:p>
              <a:endParaRPr/>
            </a:p>
          </p:txBody>
        </p:sp>
        <p:sp>
          <p:nvSpPr>
            <p:cNvPr id="30" name="object 30"/>
            <p:cNvSpPr/>
            <p:nvPr/>
          </p:nvSpPr>
          <p:spPr>
            <a:xfrm>
              <a:off x="4627740" y="2179522"/>
              <a:ext cx="198120" cy="198120"/>
            </a:xfrm>
            <a:custGeom>
              <a:avLst/>
              <a:gdLst/>
              <a:ahLst/>
              <a:cxnLst/>
              <a:rect l="l" t="t" r="r" b="b"/>
              <a:pathLst>
                <a:path w="198120" h="198119">
                  <a:moveTo>
                    <a:pt x="197650" y="90538"/>
                  </a:moveTo>
                  <a:lnTo>
                    <a:pt x="107061" y="90538"/>
                  </a:lnTo>
                  <a:lnTo>
                    <a:pt x="107061" y="0"/>
                  </a:lnTo>
                  <a:lnTo>
                    <a:pt x="90589" y="0"/>
                  </a:lnTo>
                  <a:lnTo>
                    <a:pt x="90589" y="90538"/>
                  </a:lnTo>
                  <a:lnTo>
                    <a:pt x="0" y="90538"/>
                  </a:lnTo>
                  <a:lnTo>
                    <a:pt x="0" y="106997"/>
                  </a:lnTo>
                  <a:lnTo>
                    <a:pt x="90589" y="106997"/>
                  </a:lnTo>
                  <a:lnTo>
                    <a:pt x="90589" y="197535"/>
                  </a:lnTo>
                  <a:lnTo>
                    <a:pt x="107061" y="197535"/>
                  </a:lnTo>
                  <a:lnTo>
                    <a:pt x="107061" y="106997"/>
                  </a:lnTo>
                  <a:lnTo>
                    <a:pt x="197650" y="106997"/>
                  </a:lnTo>
                  <a:lnTo>
                    <a:pt x="197650" y="90538"/>
                  </a:lnTo>
                  <a:close/>
                </a:path>
              </a:pathLst>
            </a:custGeom>
            <a:solidFill>
              <a:srgbClr val="FFFFFF"/>
            </a:solidFill>
          </p:spPr>
          <p:txBody>
            <a:bodyPr wrap="square" lIns="0" tIns="0" rIns="0" bIns="0" rtlCol="0"/>
            <a:lstStyle/>
            <a:p>
              <a:endParaRPr/>
            </a:p>
          </p:txBody>
        </p:sp>
        <p:sp>
          <p:nvSpPr>
            <p:cNvPr id="31" name="object 31"/>
            <p:cNvSpPr/>
            <p:nvPr/>
          </p:nvSpPr>
          <p:spPr>
            <a:xfrm>
              <a:off x="4239893" y="2344370"/>
              <a:ext cx="247650" cy="82550"/>
            </a:xfrm>
            <a:custGeom>
              <a:avLst/>
              <a:gdLst/>
              <a:ahLst/>
              <a:cxnLst/>
              <a:rect l="l" t="t" r="r" b="b"/>
              <a:pathLst>
                <a:path w="247650" h="82550">
                  <a:moveTo>
                    <a:pt x="123532" y="0"/>
                  </a:moveTo>
                  <a:lnTo>
                    <a:pt x="110915" y="1972"/>
                  </a:lnTo>
                  <a:lnTo>
                    <a:pt x="99890" y="7478"/>
                  </a:lnTo>
                  <a:lnTo>
                    <a:pt x="91064" y="15897"/>
                  </a:lnTo>
                  <a:lnTo>
                    <a:pt x="85046" y="26610"/>
                  </a:lnTo>
                  <a:lnTo>
                    <a:pt x="77655" y="22389"/>
                  </a:lnTo>
                  <a:lnTo>
                    <a:pt x="69112" y="19193"/>
                  </a:lnTo>
                  <a:lnTo>
                    <a:pt x="59627" y="17167"/>
                  </a:lnTo>
                  <a:lnTo>
                    <a:pt x="49409" y="16459"/>
                  </a:lnTo>
                  <a:lnTo>
                    <a:pt x="30177" y="19046"/>
                  </a:lnTo>
                  <a:lnTo>
                    <a:pt x="14472" y="26102"/>
                  </a:lnTo>
                  <a:lnTo>
                    <a:pt x="3883" y="36566"/>
                  </a:lnTo>
                  <a:lnTo>
                    <a:pt x="0" y="49380"/>
                  </a:lnTo>
                  <a:lnTo>
                    <a:pt x="3883" y="62196"/>
                  </a:lnTo>
                  <a:lnTo>
                    <a:pt x="14472" y="72661"/>
                  </a:lnTo>
                  <a:lnTo>
                    <a:pt x="30177" y="79717"/>
                  </a:lnTo>
                  <a:lnTo>
                    <a:pt x="49409" y="82304"/>
                  </a:lnTo>
                  <a:lnTo>
                    <a:pt x="214119" y="82304"/>
                  </a:lnTo>
                  <a:lnTo>
                    <a:pt x="226940" y="79717"/>
                  </a:lnTo>
                  <a:lnTo>
                    <a:pt x="237410" y="72661"/>
                  </a:lnTo>
                  <a:lnTo>
                    <a:pt x="244470" y="62196"/>
                  </a:lnTo>
                  <a:lnTo>
                    <a:pt x="247059" y="49380"/>
                  </a:lnTo>
                  <a:lnTo>
                    <a:pt x="244470" y="36566"/>
                  </a:lnTo>
                  <a:lnTo>
                    <a:pt x="237410" y="26102"/>
                  </a:lnTo>
                  <a:lnTo>
                    <a:pt x="226940" y="19046"/>
                  </a:lnTo>
                  <a:lnTo>
                    <a:pt x="214119" y="16459"/>
                  </a:lnTo>
                  <a:lnTo>
                    <a:pt x="206597" y="17322"/>
                  </a:lnTo>
                  <a:lnTo>
                    <a:pt x="199691" y="19783"/>
                  </a:lnTo>
                  <a:lnTo>
                    <a:pt x="193594" y="23643"/>
                  </a:lnTo>
                  <a:lnTo>
                    <a:pt x="188501" y="28707"/>
                  </a:lnTo>
                  <a:lnTo>
                    <a:pt x="182132" y="23643"/>
                  </a:lnTo>
                  <a:lnTo>
                    <a:pt x="174510" y="19783"/>
                  </a:lnTo>
                  <a:lnTo>
                    <a:pt x="165876" y="17322"/>
                  </a:lnTo>
                  <a:lnTo>
                    <a:pt x="156472" y="16459"/>
                  </a:lnTo>
                  <a:lnTo>
                    <a:pt x="150002" y="9678"/>
                  </a:lnTo>
                  <a:lnTo>
                    <a:pt x="142203" y="4488"/>
                  </a:lnTo>
                  <a:lnTo>
                    <a:pt x="133290" y="1168"/>
                  </a:lnTo>
                  <a:lnTo>
                    <a:pt x="123532" y="0"/>
                  </a:lnTo>
                  <a:close/>
                </a:path>
              </a:pathLst>
            </a:custGeom>
            <a:solidFill>
              <a:srgbClr val="B2D097"/>
            </a:solidFill>
          </p:spPr>
          <p:txBody>
            <a:bodyPr wrap="square" lIns="0" tIns="0" rIns="0" bIns="0" rtlCol="0"/>
            <a:lstStyle/>
            <a:p>
              <a:endParaRPr/>
            </a:p>
          </p:txBody>
        </p:sp>
        <p:sp>
          <p:nvSpPr>
            <p:cNvPr id="32" name="object 32"/>
            <p:cNvSpPr/>
            <p:nvPr/>
          </p:nvSpPr>
          <p:spPr>
            <a:xfrm>
              <a:off x="4274616" y="2360828"/>
              <a:ext cx="196215" cy="59690"/>
            </a:xfrm>
            <a:custGeom>
              <a:avLst/>
              <a:gdLst/>
              <a:ahLst/>
              <a:cxnLst/>
              <a:rect l="l" t="t" r="r" b="b"/>
              <a:pathLst>
                <a:path w="196214" h="59689">
                  <a:moveTo>
                    <a:pt x="16471" y="13652"/>
                  </a:moveTo>
                  <a:lnTo>
                    <a:pt x="12788" y="9969"/>
                  </a:lnTo>
                  <a:lnTo>
                    <a:pt x="3683" y="9969"/>
                  </a:lnTo>
                  <a:lnTo>
                    <a:pt x="0" y="13652"/>
                  </a:lnTo>
                  <a:lnTo>
                    <a:pt x="0" y="18211"/>
                  </a:lnTo>
                  <a:lnTo>
                    <a:pt x="0" y="22758"/>
                  </a:lnTo>
                  <a:lnTo>
                    <a:pt x="3683" y="26441"/>
                  </a:lnTo>
                  <a:lnTo>
                    <a:pt x="12788" y="26441"/>
                  </a:lnTo>
                  <a:lnTo>
                    <a:pt x="16471" y="22758"/>
                  </a:lnTo>
                  <a:lnTo>
                    <a:pt x="16471" y="13652"/>
                  </a:lnTo>
                  <a:close/>
                </a:path>
                <a:path w="196214" h="59689">
                  <a:moveTo>
                    <a:pt x="24701" y="41668"/>
                  </a:moveTo>
                  <a:lnTo>
                    <a:pt x="21018" y="37985"/>
                  </a:lnTo>
                  <a:lnTo>
                    <a:pt x="11925" y="37985"/>
                  </a:lnTo>
                  <a:lnTo>
                    <a:pt x="8242" y="41668"/>
                  </a:lnTo>
                  <a:lnTo>
                    <a:pt x="8242" y="46215"/>
                  </a:lnTo>
                  <a:lnTo>
                    <a:pt x="8242" y="50761"/>
                  </a:lnTo>
                  <a:lnTo>
                    <a:pt x="11925" y="54444"/>
                  </a:lnTo>
                  <a:lnTo>
                    <a:pt x="21018" y="54444"/>
                  </a:lnTo>
                  <a:lnTo>
                    <a:pt x="24701" y="50761"/>
                  </a:lnTo>
                  <a:lnTo>
                    <a:pt x="24701" y="41668"/>
                  </a:lnTo>
                  <a:close/>
                </a:path>
                <a:path w="196214" h="59689">
                  <a:moveTo>
                    <a:pt x="59016" y="29959"/>
                  </a:moveTo>
                  <a:lnTo>
                    <a:pt x="55333" y="26276"/>
                  </a:lnTo>
                  <a:lnTo>
                    <a:pt x="46240" y="26276"/>
                  </a:lnTo>
                  <a:lnTo>
                    <a:pt x="42557" y="29959"/>
                  </a:lnTo>
                  <a:lnTo>
                    <a:pt x="42557" y="34505"/>
                  </a:lnTo>
                  <a:lnTo>
                    <a:pt x="42557" y="39052"/>
                  </a:lnTo>
                  <a:lnTo>
                    <a:pt x="46240" y="42748"/>
                  </a:lnTo>
                  <a:lnTo>
                    <a:pt x="55333" y="42748"/>
                  </a:lnTo>
                  <a:lnTo>
                    <a:pt x="59016" y="39052"/>
                  </a:lnTo>
                  <a:lnTo>
                    <a:pt x="59016" y="29959"/>
                  </a:lnTo>
                  <a:close/>
                </a:path>
                <a:path w="196214" h="59689">
                  <a:moveTo>
                    <a:pt x="80568" y="3695"/>
                  </a:moveTo>
                  <a:lnTo>
                    <a:pt x="76873" y="0"/>
                  </a:lnTo>
                  <a:lnTo>
                    <a:pt x="67779" y="0"/>
                  </a:lnTo>
                  <a:lnTo>
                    <a:pt x="64096" y="3695"/>
                  </a:lnTo>
                  <a:lnTo>
                    <a:pt x="64096" y="8242"/>
                  </a:lnTo>
                  <a:lnTo>
                    <a:pt x="64096" y="12776"/>
                  </a:lnTo>
                  <a:lnTo>
                    <a:pt x="67779" y="16471"/>
                  </a:lnTo>
                  <a:lnTo>
                    <a:pt x="76873" y="16471"/>
                  </a:lnTo>
                  <a:lnTo>
                    <a:pt x="80568" y="12776"/>
                  </a:lnTo>
                  <a:lnTo>
                    <a:pt x="80568" y="3695"/>
                  </a:lnTo>
                  <a:close/>
                </a:path>
                <a:path w="196214" h="59689">
                  <a:moveTo>
                    <a:pt x="104482" y="36614"/>
                  </a:moveTo>
                  <a:lnTo>
                    <a:pt x="100799" y="32931"/>
                  </a:lnTo>
                  <a:lnTo>
                    <a:pt x="91706" y="32931"/>
                  </a:lnTo>
                  <a:lnTo>
                    <a:pt x="88011" y="36614"/>
                  </a:lnTo>
                  <a:lnTo>
                    <a:pt x="88011" y="41160"/>
                  </a:lnTo>
                  <a:lnTo>
                    <a:pt x="88011" y="45707"/>
                  </a:lnTo>
                  <a:lnTo>
                    <a:pt x="91706" y="49390"/>
                  </a:lnTo>
                  <a:lnTo>
                    <a:pt x="100799" y="49390"/>
                  </a:lnTo>
                  <a:lnTo>
                    <a:pt x="104482" y="45707"/>
                  </a:lnTo>
                  <a:lnTo>
                    <a:pt x="104482" y="36614"/>
                  </a:lnTo>
                  <a:close/>
                </a:path>
                <a:path w="196214" h="59689">
                  <a:moveTo>
                    <a:pt x="136144" y="13652"/>
                  </a:moveTo>
                  <a:lnTo>
                    <a:pt x="132461" y="9969"/>
                  </a:lnTo>
                  <a:lnTo>
                    <a:pt x="123367" y="9969"/>
                  </a:lnTo>
                  <a:lnTo>
                    <a:pt x="119672" y="13652"/>
                  </a:lnTo>
                  <a:lnTo>
                    <a:pt x="119672" y="18211"/>
                  </a:lnTo>
                  <a:lnTo>
                    <a:pt x="119672" y="22758"/>
                  </a:lnTo>
                  <a:lnTo>
                    <a:pt x="123367" y="26441"/>
                  </a:lnTo>
                  <a:lnTo>
                    <a:pt x="132461" y="26441"/>
                  </a:lnTo>
                  <a:lnTo>
                    <a:pt x="136144" y="22758"/>
                  </a:lnTo>
                  <a:lnTo>
                    <a:pt x="136144" y="13652"/>
                  </a:lnTo>
                  <a:close/>
                </a:path>
                <a:path w="196214" h="59689">
                  <a:moveTo>
                    <a:pt x="165963" y="46418"/>
                  </a:moveTo>
                  <a:lnTo>
                    <a:pt x="162280" y="42735"/>
                  </a:lnTo>
                  <a:lnTo>
                    <a:pt x="153187" y="42735"/>
                  </a:lnTo>
                  <a:lnTo>
                    <a:pt x="149504" y="46418"/>
                  </a:lnTo>
                  <a:lnTo>
                    <a:pt x="149504" y="50965"/>
                  </a:lnTo>
                  <a:lnTo>
                    <a:pt x="149504" y="55511"/>
                  </a:lnTo>
                  <a:lnTo>
                    <a:pt x="153187" y="59194"/>
                  </a:lnTo>
                  <a:lnTo>
                    <a:pt x="162280" y="59194"/>
                  </a:lnTo>
                  <a:lnTo>
                    <a:pt x="165963" y="55511"/>
                  </a:lnTo>
                  <a:lnTo>
                    <a:pt x="165963" y="46418"/>
                  </a:lnTo>
                  <a:close/>
                </a:path>
                <a:path w="196214" h="59689">
                  <a:moveTo>
                    <a:pt x="195859" y="20154"/>
                  </a:moveTo>
                  <a:lnTo>
                    <a:pt x="192176" y="16471"/>
                  </a:lnTo>
                  <a:lnTo>
                    <a:pt x="183083" y="16471"/>
                  </a:lnTo>
                  <a:lnTo>
                    <a:pt x="179387" y="20154"/>
                  </a:lnTo>
                  <a:lnTo>
                    <a:pt x="179387" y="24701"/>
                  </a:lnTo>
                  <a:lnTo>
                    <a:pt x="179387" y="29248"/>
                  </a:lnTo>
                  <a:lnTo>
                    <a:pt x="183083" y="32931"/>
                  </a:lnTo>
                  <a:lnTo>
                    <a:pt x="192176" y="32931"/>
                  </a:lnTo>
                  <a:lnTo>
                    <a:pt x="195859" y="29248"/>
                  </a:lnTo>
                  <a:lnTo>
                    <a:pt x="195859" y="20154"/>
                  </a:lnTo>
                  <a:close/>
                </a:path>
              </a:pathLst>
            </a:custGeom>
            <a:solidFill>
              <a:srgbClr val="E64415"/>
            </a:solidFill>
          </p:spPr>
          <p:txBody>
            <a:bodyPr wrap="square" lIns="0" tIns="0" rIns="0" bIns="0" rtlCol="0"/>
            <a:lstStyle/>
            <a:p>
              <a:endParaRPr/>
            </a:p>
          </p:txBody>
        </p:sp>
        <p:sp>
          <p:nvSpPr>
            <p:cNvPr id="33" name="object 33"/>
            <p:cNvSpPr/>
            <p:nvPr/>
          </p:nvSpPr>
          <p:spPr>
            <a:xfrm>
              <a:off x="4593492" y="2344370"/>
              <a:ext cx="247650" cy="82550"/>
            </a:xfrm>
            <a:custGeom>
              <a:avLst/>
              <a:gdLst/>
              <a:ahLst/>
              <a:cxnLst/>
              <a:rect l="l" t="t" r="r" b="b"/>
              <a:pathLst>
                <a:path w="247650" h="82550">
                  <a:moveTo>
                    <a:pt x="123526" y="0"/>
                  </a:moveTo>
                  <a:lnTo>
                    <a:pt x="113768" y="1168"/>
                  </a:lnTo>
                  <a:lnTo>
                    <a:pt x="104855" y="4488"/>
                  </a:lnTo>
                  <a:lnTo>
                    <a:pt x="97056" y="9678"/>
                  </a:lnTo>
                  <a:lnTo>
                    <a:pt x="90587" y="16459"/>
                  </a:lnTo>
                  <a:lnTo>
                    <a:pt x="81183" y="17322"/>
                  </a:lnTo>
                  <a:lnTo>
                    <a:pt x="72549" y="19783"/>
                  </a:lnTo>
                  <a:lnTo>
                    <a:pt x="64927" y="23643"/>
                  </a:lnTo>
                  <a:lnTo>
                    <a:pt x="58558" y="28707"/>
                  </a:lnTo>
                  <a:lnTo>
                    <a:pt x="53464" y="23643"/>
                  </a:lnTo>
                  <a:lnTo>
                    <a:pt x="47367" y="19783"/>
                  </a:lnTo>
                  <a:lnTo>
                    <a:pt x="40462" y="17322"/>
                  </a:lnTo>
                  <a:lnTo>
                    <a:pt x="32939" y="16459"/>
                  </a:lnTo>
                  <a:lnTo>
                    <a:pt x="20116" y="19046"/>
                  </a:lnTo>
                  <a:lnTo>
                    <a:pt x="9646" y="26102"/>
                  </a:lnTo>
                  <a:lnTo>
                    <a:pt x="2587" y="36566"/>
                  </a:lnTo>
                  <a:lnTo>
                    <a:pt x="0" y="49380"/>
                  </a:lnTo>
                  <a:lnTo>
                    <a:pt x="2587" y="62196"/>
                  </a:lnTo>
                  <a:lnTo>
                    <a:pt x="9646" y="72661"/>
                  </a:lnTo>
                  <a:lnTo>
                    <a:pt x="20116" y="79717"/>
                  </a:lnTo>
                  <a:lnTo>
                    <a:pt x="32939" y="82304"/>
                  </a:lnTo>
                  <a:lnTo>
                    <a:pt x="197650" y="82304"/>
                  </a:lnTo>
                  <a:lnTo>
                    <a:pt x="216881" y="79717"/>
                  </a:lnTo>
                  <a:lnTo>
                    <a:pt x="232587" y="72661"/>
                  </a:lnTo>
                  <a:lnTo>
                    <a:pt x="243176" y="62196"/>
                  </a:lnTo>
                  <a:lnTo>
                    <a:pt x="247059" y="49380"/>
                  </a:lnTo>
                  <a:lnTo>
                    <a:pt x="243176" y="36566"/>
                  </a:lnTo>
                  <a:lnTo>
                    <a:pt x="232587" y="26102"/>
                  </a:lnTo>
                  <a:lnTo>
                    <a:pt x="216881" y="19046"/>
                  </a:lnTo>
                  <a:lnTo>
                    <a:pt x="197650" y="16459"/>
                  </a:lnTo>
                  <a:lnTo>
                    <a:pt x="187432" y="17167"/>
                  </a:lnTo>
                  <a:lnTo>
                    <a:pt x="177946" y="19193"/>
                  </a:lnTo>
                  <a:lnTo>
                    <a:pt x="169403" y="22389"/>
                  </a:lnTo>
                  <a:lnTo>
                    <a:pt x="162012" y="26610"/>
                  </a:lnTo>
                  <a:lnTo>
                    <a:pt x="155994" y="15897"/>
                  </a:lnTo>
                  <a:lnTo>
                    <a:pt x="147169" y="7478"/>
                  </a:lnTo>
                  <a:lnTo>
                    <a:pt x="136144" y="1972"/>
                  </a:lnTo>
                  <a:lnTo>
                    <a:pt x="123526" y="0"/>
                  </a:lnTo>
                  <a:close/>
                </a:path>
              </a:pathLst>
            </a:custGeom>
            <a:solidFill>
              <a:srgbClr val="B2D097"/>
            </a:solidFill>
          </p:spPr>
          <p:txBody>
            <a:bodyPr wrap="square" lIns="0" tIns="0" rIns="0" bIns="0" rtlCol="0"/>
            <a:lstStyle/>
            <a:p>
              <a:endParaRPr/>
            </a:p>
          </p:txBody>
        </p:sp>
        <p:sp>
          <p:nvSpPr>
            <p:cNvPr id="34" name="object 34"/>
            <p:cNvSpPr/>
            <p:nvPr/>
          </p:nvSpPr>
          <p:spPr>
            <a:xfrm>
              <a:off x="4609960" y="2360828"/>
              <a:ext cx="196215" cy="59690"/>
            </a:xfrm>
            <a:custGeom>
              <a:avLst/>
              <a:gdLst/>
              <a:ahLst/>
              <a:cxnLst/>
              <a:rect l="l" t="t" r="r" b="b"/>
              <a:pathLst>
                <a:path w="196214" h="59689">
                  <a:moveTo>
                    <a:pt x="16471" y="20154"/>
                  </a:moveTo>
                  <a:lnTo>
                    <a:pt x="12776" y="16471"/>
                  </a:lnTo>
                  <a:lnTo>
                    <a:pt x="3683" y="16471"/>
                  </a:lnTo>
                  <a:lnTo>
                    <a:pt x="0" y="20154"/>
                  </a:lnTo>
                  <a:lnTo>
                    <a:pt x="0" y="29248"/>
                  </a:lnTo>
                  <a:lnTo>
                    <a:pt x="3683" y="32931"/>
                  </a:lnTo>
                  <a:lnTo>
                    <a:pt x="12776" y="32931"/>
                  </a:lnTo>
                  <a:lnTo>
                    <a:pt x="16471" y="29248"/>
                  </a:lnTo>
                  <a:lnTo>
                    <a:pt x="16471" y="24701"/>
                  </a:lnTo>
                  <a:lnTo>
                    <a:pt x="16471" y="20154"/>
                  </a:lnTo>
                  <a:close/>
                </a:path>
                <a:path w="196214" h="59689">
                  <a:moveTo>
                    <a:pt x="46355" y="46418"/>
                  </a:moveTo>
                  <a:lnTo>
                    <a:pt x="42672" y="42735"/>
                  </a:lnTo>
                  <a:lnTo>
                    <a:pt x="33578" y="42735"/>
                  </a:lnTo>
                  <a:lnTo>
                    <a:pt x="29883" y="46418"/>
                  </a:lnTo>
                  <a:lnTo>
                    <a:pt x="29883" y="55511"/>
                  </a:lnTo>
                  <a:lnTo>
                    <a:pt x="33578" y="59194"/>
                  </a:lnTo>
                  <a:lnTo>
                    <a:pt x="42672" y="59194"/>
                  </a:lnTo>
                  <a:lnTo>
                    <a:pt x="46355" y="55511"/>
                  </a:lnTo>
                  <a:lnTo>
                    <a:pt x="46355" y="50965"/>
                  </a:lnTo>
                  <a:lnTo>
                    <a:pt x="46355" y="46418"/>
                  </a:lnTo>
                  <a:close/>
                </a:path>
                <a:path w="196214" h="59689">
                  <a:moveTo>
                    <a:pt x="76174" y="13652"/>
                  </a:moveTo>
                  <a:lnTo>
                    <a:pt x="72491" y="9969"/>
                  </a:lnTo>
                  <a:lnTo>
                    <a:pt x="63398" y="9969"/>
                  </a:lnTo>
                  <a:lnTo>
                    <a:pt x="59715" y="13652"/>
                  </a:lnTo>
                  <a:lnTo>
                    <a:pt x="59715" y="22758"/>
                  </a:lnTo>
                  <a:lnTo>
                    <a:pt x="63398" y="26441"/>
                  </a:lnTo>
                  <a:lnTo>
                    <a:pt x="72491" y="26441"/>
                  </a:lnTo>
                  <a:lnTo>
                    <a:pt x="76174" y="22758"/>
                  </a:lnTo>
                  <a:lnTo>
                    <a:pt x="76174" y="18211"/>
                  </a:lnTo>
                  <a:lnTo>
                    <a:pt x="76174" y="13652"/>
                  </a:lnTo>
                  <a:close/>
                </a:path>
                <a:path w="196214" h="59689">
                  <a:moveTo>
                    <a:pt x="107848" y="36614"/>
                  </a:moveTo>
                  <a:lnTo>
                    <a:pt x="104152" y="32931"/>
                  </a:lnTo>
                  <a:lnTo>
                    <a:pt x="95059" y="32931"/>
                  </a:lnTo>
                  <a:lnTo>
                    <a:pt x="91376" y="36614"/>
                  </a:lnTo>
                  <a:lnTo>
                    <a:pt x="91376" y="45707"/>
                  </a:lnTo>
                  <a:lnTo>
                    <a:pt x="95059" y="49390"/>
                  </a:lnTo>
                  <a:lnTo>
                    <a:pt x="104152" y="49390"/>
                  </a:lnTo>
                  <a:lnTo>
                    <a:pt x="107848" y="45707"/>
                  </a:lnTo>
                  <a:lnTo>
                    <a:pt x="107848" y="41160"/>
                  </a:lnTo>
                  <a:lnTo>
                    <a:pt x="107848" y="36614"/>
                  </a:lnTo>
                  <a:close/>
                </a:path>
                <a:path w="196214" h="59689">
                  <a:moveTo>
                    <a:pt x="131762" y="3695"/>
                  </a:moveTo>
                  <a:lnTo>
                    <a:pt x="128079" y="0"/>
                  </a:lnTo>
                  <a:lnTo>
                    <a:pt x="118973" y="0"/>
                  </a:lnTo>
                  <a:lnTo>
                    <a:pt x="115290" y="3695"/>
                  </a:lnTo>
                  <a:lnTo>
                    <a:pt x="115290" y="12776"/>
                  </a:lnTo>
                  <a:lnTo>
                    <a:pt x="118973" y="16471"/>
                  </a:lnTo>
                  <a:lnTo>
                    <a:pt x="128079" y="16471"/>
                  </a:lnTo>
                  <a:lnTo>
                    <a:pt x="131762" y="12776"/>
                  </a:lnTo>
                  <a:lnTo>
                    <a:pt x="131762" y="8242"/>
                  </a:lnTo>
                  <a:lnTo>
                    <a:pt x="131762" y="3695"/>
                  </a:lnTo>
                  <a:close/>
                </a:path>
                <a:path w="196214" h="59689">
                  <a:moveTo>
                    <a:pt x="153301" y="29959"/>
                  </a:moveTo>
                  <a:lnTo>
                    <a:pt x="149618" y="26276"/>
                  </a:lnTo>
                  <a:lnTo>
                    <a:pt x="140525" y="26276"/>
                  </a:lnTo>
                  <a:lnTo>
                    <a:pt x="136829" y="29959"/>
                  </a:lnTo>
                  <a:lnTo>
                    <a:pt x="136829" y="39052"/>
                  </a:lnTo>
                  <a:lnTo>
                    <a:pt x="140525" y="42748"/>
                  </a:lnTo>
                  <a:lnTo>
                    <a:pt x="149618" y="42748"/>
                  </a:lnTo>
                  <a:lnTo>
                    <a:pt x="153301" y="39052"/>
                  </a:lnTo>
                  <a:lnTo>
                    <a:pt x="153301" y="34505"/>
                  </a:lnTo>
                  <a:lnTo>
                    <a:pt x="153301" y="29959"/>
                  </a:lnTo>
                  <a:close/>
                </a:path>
                <a:path w="196214" h="59689">
                  <a:moveTo>
                    <a:pt x="187617" y="41668"/>
                  </a:moveTo>
                  <a:lnTo>
                    <a:pt x="183934" y="37985"/>
                  </a:lnTo>
                  <a:lnTo>
                    <a:pt x="174840" y="37985"/>
                  </a:lnTo>
                  <a:lnTo>
                    <a:pt x="171145" y="41668"/>
                  </a:lnTo>
                  <a:lnTo>
                    <a:pt x="171145" y="50761"/>
                  </a:lnTo>
                  <a:lnTo>
                    <a:pt x="174840" y="54444"/>
                  </a:lnTo>
                  <a:lnTo>
                    <a:pt x="183934" y="54444"/>
                  </a:lnTo>
                  <a:lnTo>
                    <a:pt x="187617" y="50761"/>
                  </a:lnTo>
                  <a:lnTo>
                    <a:pt x="187617" y="46215"/>
                  </a:lnTo>
                  <a:lnTo>
                    <a:pt x="187617" y="41668"/>
                  </a:lnTo>
                  <a:close/>
                </a:path>
                <a:path w="196214" h="59689">
                  <a:moveTo>
                    <a:pt x="195859" y="13652"/>
                  </a:moveTo>
                  <a:lnTo>
                    <a:pt x="192163" y="9969"/>
                  </a:lnTo>
                  <a:lnTo>
                    <a:pt x="183070" y="9969"/>
                  </a:lnTo>
                  <a:lnTo>
                    <a:pt x="179387" y="13652"/>
                  </a:lnTo>
                  <a:lnTo>
                    <a:pt x="179387" y="22758"/>
                  </a:lnTo>
                  <a:lnTo>
                    <a:pt x="183070" y="26441"/>
                  </a:lnTo>
                  <a:lnTo>
                    <a:pt x="192163" y="26441"/>
                  </a:lnTo>
                  <a:lnTo>
                    <a:pt x="195859" y="22758"/>
                  </a:lnTo>
                  <a:lnTo>
                    <a:pt x="195859" y="18211"/>
                  </a:lnTo>
                  <a:lnTo>
                    <a:pt x="195859" y="13652"/>
                  </a:lnTo>
                  <a:close/>
                </a:path>
              </a:pathLst>
            </a:custGeom>
            <a:solidFill>
              <a:srgbClr val="E64415"/>
            </a:solidFill>
          </p:spPr>
          <p:txBody>
            <a:bodyPr wrap="square" lIns="0" tIns="0" rIns="0" bIns="0" rtlCol="0"/>
            <a:lstStyle/>
            <a:p>
              <a:endParaRPr/>
            </a:p>
          </p:txBody>
        </p:sp>
        <p:pic>
          <p:nvPicPr>
            <p:cNvPr id="35" name="object 35"/>
            <p:cNvPicPr/>
            <p:nvPr/>
          </p:nvPicPr>
          <p:blipFill>
            <a:blip r:embed="rId4" cstate="print"/>
            <a:stretch>
              <a:fillRect/>
            </a:stretch>
          </p:blipFill>
          <p:spPr>
            <a:xfrm>
              <a:off x="3934824" y="2599849"/>
              <a:ext cx="185466" cy="216855"/>
            </a:xfrm>
            <a:prstGeom prst="rect">
              <a:avLst/>
            </a:prstGeom>
          </p:spPr>
        </p:pic>
        <p:pic>
          <p:nvPicPr>
            <p:cNvPr id="36" name="object 36"/>
            <p:cNvPicPr/>
            <p:nvPr/>
          </p:nvPicPr>
          <p:blipFill>
            <a:blip r:embed="rId5" cstate="print"/>
            <a:stretch>
              <a:fillRect/>
            </a:stretch>
          </p:blipFill>
          <p:spPr>
            <a:xfrm>
              <a:off x="3487023" y="3653919"/>
              <a:ext cx="120831" cy="127819"/>
            </a:xfrm>
            <a:prstGeom prst="rect">
              <a:avLst/>
            </a:prstGeom>
          </p:spPr>
        </p:pic>
        <p:pic>
          <p:nvPicPr>
            <p:cNvPr id="37" name="object 37"/>
            <p:cNvPicPr/>
            <p:nvPr/>
          </p:nvPicPr>
          <p:blipFill>
            <a:blip r:embed="rId6" cstate="print"/>
            <a:stretch>
              <a:fillRect/>
            </a:stretch>
          </p:blipFill>
          <p:spPr>
            <a:xfrm>
              <a:off x="3627291" y="3255658"/>
              <a:ext cx="94118" cy="123906"/>
            </a:xfrm>
            <a:prstGeom prst="rect">
              <a:avLst/>
            </a:prstGeom>
          </p:spPr>
        </p:pic>
        <p:pic>
          <p:nvPicPr>
            <p:cNvPr id="38" name="object 38"/>
            <p:cNvPicPr/>
            <p:nvPr/>
          </p:nvPicPr>
          <p:blipFill>
            <a:blip r:embed="rId7" cstate="print"/>
            <a:stretch>
              <a:fillRect/>
            </a:stretch>
          </p:blipFill>
          <p:spPr>
            <a:xfrm>
              <a:off x="3383478" y="3234902"/>
              <a:ext cx="66786" cy="159531"/>
            </a:xfrm>
            <a:prstGeom prst="rect">
              <a:avLst/>
            </a:prstGeom>
          </p:spPr>
        </p:pic>
        <p:sp>
          <p:nvSpPr>
            <p:cNvPr id="39" name="object 39"/>
            <p:cNvSpPr/>
            <p:nvPr/>
          </p:nvSpPr>
          <p:spPr>
            <a:xfrm>
              <a:off x="3694367" y="2908340"/>
              <a:ext cx="143510" cy="363855"/>
            </a:xfrm>
            <a:custGeom>
              <a:avLst/>
              <a:gdLst/>
              <a:ahLst/>
              <a:cxnLst/>
              <a:rect l="l" t="t" r="r" b="b"/>
              <a:pathLst>
                <a:path w="143510" h="363854">
                  <a:moveTo>
                    <a:pt x="96904" y="0"/>
                  </a:moveTo>
                  <a:lnTo>
                    <a:pt x="61860" y="70373"/>
                  </a:lnTo>
                  <a:lnTo>
                    <a:pt x="44427" y="159427"/>
                  </a:lnTo>
                  <a:lnTo>
                    <a:pt x="37299" y="219721"/>
                  </a:lnTo>
                  <a:lnTo>
                    <a:pt x="32899" y="252454"/>
                  </a:lnTo>
                  <a:lnTo>
                    <a:pt x="25505" y="278447"/>
                  </a:lnTo>
                  <a:lnTo>
                    <a:pt x="23550" y="282659"/>
                  </a:lnTo>
                  <a:lnTo>
                    <a:pt x="15571" y="288435"/>
                  </a:lnTo>
                  <a:lnTo>
                    <a:pt x="13383" y="292534"/>
                  </a:lnTo>
                  <a:lnTo>
                    <a:pt x="8630" y="302905"/>
                  </a:lnTo>
                  <a:lnTo>
                    <a:pt x="3996" y="315957"/>
                  </a:lnTo>
                  <a:lnTo>
                    <a:pt x="709" y="329272"/>
                  </a:lnTo>
                  <a:lnTo>
                    <a:pt x="0" y="340428"/>
                  </a:lnTo>
                  <a:lnTo>
                    <a:pt x="534" y="345401"/>
                  </a:lnTo>
                  <a:lnTo>
                    <a:pt x="6217" y="354593"/>
                  </a:lnTo>
                  <a:lnTo>
                    <a:pt x="14066" y="360663"/>
                  </a:lnTo>
                  <a:lnTo>
                    <a:pt x="24198" y="363544"/>
                  </a:lnTo>
                  <a:lnTo>
                    <a:pt x="34001" y="362605"/>
                  </a:lnTo>
                  <a:lnTo>
                    <a:pt x="42862" y="357265"/>
                  </a:lnTo>
                  <a:lnTo>
                    <a:pt x="48959" y="352279"/>
                  </a:lnTo>
                  <a:lnTo>
                    <a:pt x="51784" y="346858"/>
                  </a:lnTo>
                  <a:lnTo>
                    <a:pt x="56412" y="342800"/>
                  </a:lnTo>
                  <a:lnTo>
                    <a:pt x="62414" y="340206"/>
                  </a:lnTo>
                  <a:lnTo>
                    <a:pt x="68632" y="335694"/>
                  </a:lnTo>
                  <a:lnTo>
                    <a:pt x="63973" y="329463"/>
                  </a:lnTo>
                  <a:lnTo>
                    <a:pt x="64644" y="325040"/>
                  </a:lnTo>
                  <a:lnTo>
                    <a:pt x="65318" y="317902"/>
                  </a:lnTo>
                  <a:lnTo>
                    <a:pt x="65080" y="310138"/>
                  </a:lnTo>
                  <a:lnTo>
                    <a:pt x="63491" y="302783"/>
                  </a:lnTo>
                  <a:lnTo>
                    <a:pt x="60111" y="296872"/>
                  </a:lnTo>
                  <a:lnTo>
                    <a:pt x="57765" y="292004"/>
                  </a:lnTo>
                  <a:lnTo>
                    <a:pt x="56002" y="284274"/>
                  </a:lnTo>
                  <a:lnTo>
                    <a:pt x="55118" y="275645"/>
                  </a:lnTo>
                  <a:lnTo>
                    <a:pt x="55405" y="268081"/>
                  </a:lnTo>
                  <a:lnTo>
                    <a:pt x="64209" y="241645"/>
                  </a:lnTo>
                  <a:lnTo>
                    <a:pt x="79706" y="213064"/>
                  </a:lnTo>
                  <a:lnTo>
                    <a:pt x="96735" y="184921"/>
                  </a:lnTo>
                  <a:lnTo>
                    <a:pt x="110133" y="159799"/>
                  </a:lnTo>
                  <a:lnTo>
                    <a:pt x="139149" y="72827"/>
                  </a:lnTo>
                  <a:lnTo>
                    <a:pt x="143218" y="50762"/>
                  </a:lnTo>
                  <a:lnTo>
                    <a:pt x="140428" y="33589"/>
                  </a:lnTo>
                  <a:lnTo>
                    <a:pt x="130209" y="21764"/>
                  </a:lnTo>
                  <a:lnTo>
                    <a:pt x="113954" y="8838"/>
                  </a:lnTo>
                  <a:lnTo>
                    <a:pt x="96904" y="0"/>
                  </a:lnTo>
                  <a:close/>
                </a:path>
              </a:pathLst>
            </a:custGeom>
            <a:solidFill>
              <a:srgbClr val="BCA78F"/>
            </a:solidFill>
          </p:spPr>
          <p:txBody>
            <a:bodyPr wrap="square" lIns="0" tIns="0" rIns="0" bIns="0" rtlCol="0"/>
            <a:lstStyle/>
            <a:p>
              <a:endParaRPr/>
            </a:p>
          </p:txBody>
        </p:sp>
        <p:pic>
          <p:nvPicPr>
            <p:cNvPr id="40" name="object 40"/>
            <p:cNvPicPr/>
            <p:nvPr/>
          </p:nvPicPr>
          <p:blipFill>
            <a:blip r:embed="rId8" cstate="print"/>
            <a:stretch>
              <a:fillRect/>
            </a:stretch>
          </p:blipFill>
          <p:spPr>
            <a:xfrm>
              <a:off x="3927697" y="3692740"/>
              <a:ext cx="119486" cy="100683"/>
            </a:xfrm>
            <a:prstGeom prst="rect">
              <a:avLst/>
            </a:prstGeom>
          </p:spPr>
        </p:pic>
        <p:sp>
          <p:nvSpPr>
            <p:cNvPr id="41" name="object 41"/>
            <p:cNvSpPr/>
            <p:nvPr/>
          </p:nvSpPr>
          <p:spPr>
            <a:xfrm>
              <a:off x="3850509" y="3197919"/>
              <a:ext cx="222885" cy="531495"/>
            </a:xfrm>
            <a:custGeom>
              <a:avLst/>
              <a:gdLst/>
              <a:ahLst/>
              <a:cxnLst/>
              <a:rect l="l" t="t" r="r" b="b"/>
              <a:pathLst>
                <a:path w="222885" h="531495">
                  <a:moveTo>
                    <a:pt x="222416" y="0"/>
                  </a:moveTo>
                  <a:lnTo>
                    <a:pt x="0" y="1289"/>
                  </a:lnTo>
                  <a:lnTo>
                    <a:pt x="15869" y="73642"/>
                  </a:lnTo>
                  <a:lnTo>
                    <a:pt x="22167" y="100961"/>
                  </a:lnTo>
                  <a:lnTo>
                    <a:pt x="28652" y="127541"/>
                  </a:lnTo>
                  <a:lnTo>
                    <a:pt x="34953" y="151168"/>
                  </a:lnTo>
                  <a:lnTo>
                    <a:pt x="41752" y="172629"/>
                  </a:lnTo>
                  <a:lnTo>
                    <a:pt x="50445" y="189251"/>
                  </a:lnTo>
                  <a:lnTo>
                    <a:pt x="53733" y="199809"/>
                  </a:lnTo>
                  <a:lnTo>
                    <a:pt x="62553" y="239541"/>
                  </a:lnTo>
                  <a:lnTo>
                    <a:pt x="69020" y="298707"/>
                  </a:lnTo>
                  <a:lnTo>
                    <a:pt x="70625" y="346378"/>
                  </a:lnTo>
                  <a:lnTo>
                    <a:pt x="71257" y="355654"/>
                  </a:lnTo>
                  <a:lnTo>
                    <a:pt x="78738" y="422884"/>
                  </a:lnTo>
                  <a:lnTo>
                    <a:pt x="86170" y="475783"/>
                  </a:lnTo>
                  <a:lnTo>
                    <a:pt x="89165" y="493105"/>
                  </a:lnTo>
                  <a:lnTo>
                    <a:pt x="89626" y="498773"/>
                  </a:lnTo>
                  <a:lnTo>
                    <a:pt x="91401" y="509493"/>
                  </a:lnTo>
                  <a:lnTo>
                    <a:pt x="92702" y="514537"/>
                  </a:lnTo>
                  <a:lnTo>
                    <a:pt x="99244" y="520740"/>
                  </a:lnTo>
                  <a:lnTo>
                    <a:pt x="98092" y="527678"/>
                  </a:lnTo>
                  <a:lnTo>
                    <a:pt x="106888" y="530261"/>
                  </a:lnTo>
                  <a:lnTo>
                    <a:pt x="114917" y="531436"/>
                  </a:lnTo>
                  <a:lnTo>
                    <a:pt x="124087" y="531327"/>
                  </a:lnTo>
                  <a:lnTo>
                    <a:pt x="145840" y="496535"/>
                  </a:lnTo>
                  <a:lnTo>
                    <a:pt x="155422" y="453348"/>
                  </a:lnTo>
                  <a:lnTo>
                    <a:pt x="163270" y="409005"/>
                  </a:lnTo>
                  <a:lnTo>
                    <a:pt x="169588" y="360883"/>
                  </a:lnTo>
                  <a:lnTo>
                    <a:pt x="172079" y="279894"/>
                  </a:lnTo>
                  <a:lnTo>
                    <a:pt x="172775" y="265140"/>
                  </a:lnTo>
                  <a:lnTo>
                    <a:pt x="180355" y="211983"/>
                  </a:lnTo>
                  <a:lnTo>
                    <a:pt x="205244" y="82239"/>
                  </a:lnTo>
                  <a:lnTo>
                    <a:pt x="218419" y="35568"/>
                  </a:lnTo>
                  <a:lnTo>
                    <a:pt x="220042" y="29198"/>
                  </a:lnTo>
                  <a:lnTo>
                    <a:pt x="221636" y="20750"/>
                  </a:lnTo>
                  <a:lnTo>
                    <a:pt x="222416" y="0"/>
                  </a:lnTo>
                  <a:close/>
                </a:path>
              </a:pathLst>
            </a:custGeom>
            <a:solidFill>
              <a:srgbClr val="4B4B4B"/>
            </a:solidFill>
          </p:spPr>
          <p:txBody>
            <a:bodyPr wrap="square" lIns="0" tIns="0" rIns="0" bIns="0" rtlCol="0"/>
            <a:lstStyle/>
            <a:p>
              <a:endParaRPr/>
            </a:p>
          </p:txBody>
        </p:sp>
        <p:sp>
          <p:nvSpPr>
            <p:cNvPr id="42" name="object 42"/>
            <p:cNvSpPr/>
            <p:nvPr/>
          </p:nvSpPr>
          <p:spPr>
            <a:xfrm>
              <a:off x="4087751" y="2913782"/>
              <a:ext cx="218440" cy="335280"/>
            </a:xfrm>
            <a:custGeom>
              <a:avLst/>
              <a:gdLst/>
              <a:ahLst/>
              <a:cxnLst/>
              <a:rect l="l" t="t" r="r" b="b"/>
              <a:pathLst>
                <a:path w="218439" h="335280">
                  <a:moveTo>
                    <a:pt x="45129" y="0"/>
                  </a:moveTo>
                  <a:lnTo>
                    <a:pt x="32870" y="2971"/>
                  </a:lnTo>
                  <a:lnTo>
                    <a:pt x="18830" y="16071"/>
                  </a:lnTo>
                  <a:lnTo>
                    <a:pt x="6658" y="32893"/>
                  </a:lnTo>
                  <a:lnTo>
                    <a:pt x="0" y="47031"/>
                  </a:lnTo>
                  <a:lnTo>
                    <a:pt x="1940" y="64321"/>
                  </a:lnTo>
                  <a:lnTo>
                    <a:pt x="11804" y="84477"/>
                  </a:lnTo>
                  <a:lnTo>
                    <a:pt x="24516" y="104227"/>
                  </a:lnTo>
                  <a:lnTo>
                    <a:pt x="35002" y="120302"/>
                  </a:lnTo>
                  <a:lnTo>
                    <a:pt x="40928" y="129697"/>
                  </a:lnTo>
                  <a:lnTo>
                    <a:pt x="82849" y="181016"/>
                  </a:lnTo>
                  <a:lnTo>
                    <a:pt x="106830" y="203538"/>
                  </a:lnTo>
                  <a:lnTo>
                    <a:pt x="129456" y="226895"/>
                  </a:lnTo>
                  <a:lnTo>
                    <a:pt x="145056" y="249985"/>
                  </a:lnTo>
                  <a:lnTo>
                    <a:pt x="147369" y="257194"/>
                  </a:lnTo>
                  <a:lnTo>
                    <a:pt x="148840" y="265743"/>
                  </a:lnTo>
                  <a:lnTo>
                    <a:pt x="149224" y="273662"/>
                  </a:lnTo>
                  <a:lnTo>
                    <a:pt x="148276" y="278980"/>
                  </a:lnTo>
                  <a:lnTo>
                    <a:pt x="146615" y="285584"/>
                  </a:lnTo>
                  <a:lnTo>
                    <a:pt x="147067" y="293096"/>
                  </a:lnTo>
                  <a:lnTo>
                    <a:pt x="148929" y="300638"/>
                  </a:lnTo>
                  <a:lnTo>
                    <a:pt x="151502" y="307329"/>
                  </a:lnTo>
                  <a:lnTo>
                    <a:pt x="153337" y="311404"/>
                  </a:lnTo>
                  <a:lnTo>
                    <a:pt x="150530" y="318665"/>
                  </a:lnTo>
                  <a:lnTo>
                    <a:pt x="157737" y="321332"/>
                  </a:lnTo>
                  <a:lnTo>
                    <a:pt x="164212" y="322219"/>
                  </a:lnTo>
                  <a:lnTo>
                    <a:pt x="169764" y="324879"/>
                  </a:lnTo>
                  <a:lnTo>
                    <a:pt x="173943" y="329344"/>
                  </a:lnTo>
                  <a:lnTo>
                    <a:pt x="181161" y="332501"/>
                  </a:lnTo>
                  <a:lnTo>
                    <a:pt x="191132" y="335258"/>
                  </a:lnTo>
                  <a:lnTo>
                    <a:pt x="200827" y="333526"/>
                  </a:lnTo>
                  <a:lnTo>
                    <a:pt x="209809" y="328025"/>
                  </a:lnTo>
                  <a:lnTo>
                    <a:pt x="215732" y="320074"/>
                  </a:lnTo>
                  <a:lnTo>
                    <a:pt x="217902" y="304753"/>
                  </a:lnTo>
                  <a:lnTo>
                    <a:pt x="215083" y="299371"/>
                  </a:lnTo>
                  <a:lnTo>
                    <a:pt x="192116" y="262227"/>
                  </a:lnTo>
                  <a:lnTo>
                    <a:pt x="179663" y="255456"/>
                  </a:lnTo>
                  <a:lnTo>
                    <a:pt x="176641" y="251921"/>
                  </a:lnTo>
                  <a:lnTo>
                    <a:pt x="162519" y="228882"/>
                  </a:lnTo>
                  <a:lnTo>
                    <a:pt x="149465" y="198541"/>
                  </a:lnTo>
                  <a:lnTo>
                    <a:pt x="137427" y="167506"/>
                  </a:lnTo>
                  <a:lnTo>
                    <a:pt x="126357" y="142387"/>
                  </a:lnTo>
                  <a:lnTo>
                    <a:pt x="85579" y="61316"/>
                  </a:lnTo>
                  <a:lnTo>
                    <a:pt x="62654" y="20583"/>
                  </a:lnTo>
                  <a:lnTo>
                    <a:pt x="45129" y="0"/>
                  </a:lnTo>
                  <a:close/>
                </a:path>
              </a:pathLst>
            </a:custGeom>
            <a:solidFill>
              <a:srgbClr val="BCA78F"/>
            </a:solidFill>
          </p:spPr>
          <p:txBody>
            <a:bodyPr wrap="square" lIns="0" tIns="0" rIns="0" bIns="0" rtlCol="0"/>
            <a:lstStyle/>
            <a:p>
              <a:endParaRPr/>
            </a:p>
          </p:txBody>
        </p:sp>
        <p:pic>
          <p:nvPicPr>
            <p:cNvPr id="43" name="object 43"/>
            <p:cNvPicPr/>
            <p:nvPr/>
          </p:nvPicPr>
          <p:blipFill>
            <a:blip r:embed="rId9" cstate="print"/>
            <a:stretch>
              <a:fillRect/>
            </a:stretch>
          </p:blipFill>
          <p:spPr>
            <a:xfrm>
              <a:off x="4293406" y="3111585"/>
              <a:ext cx="224257" cy="126834"/>
            </a:xfrm>
            <a:prstGeom prst="rect">
              <a:avLst/>
            </a:prstGeom>
          </p:spPr>
        </p:pic>
        <p:pic>
          <p:nvPicPr>
            <p:cNvPr id="44" name="object 44"/>
            <p:cNvPicPr/>
            <p:nvPr/>
          </p:nvPicPr>
          <p:blipFill>
            <a:blip r:embed="rId10" cstate="print"/>
            <a:stretch>
              <a:fillRect/>
            </a:stretch>
          </p:blipFill>
          <p:spPr>
            <a:xfrm>
              <a:off x="4706004" y="3102562"/>
              <a:ext cx="94123" cy="211971"/>
            </a:xfrm>
            <a:prstGeom prst="rect">
              <a:avLst/>
            </a:prstGeom>
          </p:spPr>
        </p:pic>
        <p:sp>
          <p:nvSpPr>
            <p:cNvPr id="45" name="object 45"/>
            <p:cNvSpPr/>
            <p:nvPr/>
          </p:nvSpPr>
          <p:spPr>
            <a:xfrm>
              <a:off x="4555921" y="3016237"/>
              <a:ext cx="662305" cy="770255"/>
            </a:xfrm>
            <a:custGeom>
              <a:avLst/>
              <a:gdLst/>
              <a:ahLst/>
              <a:cxnLst/>
              <a:rect l="l" t="t" r="r" b="b"/>
              <a:pathLst>
                <a:path w="662304" h="770254">
                  <a:moveTo>
                    <a:pt x="139115" y="411060"/>
                  </a:moveTo>
                  <a:lnTo>
                    <a:pt x="114185" y="396354"/>
                  </a:lnTo>
                  <a:lnTo>
                    <a:pt x="69875" y="397522"/>
                  </a:lnTo>
                  <a:lnTo>
                    <a:pt x="25400" y="410591"/>
                  </a:lnTo>
                  <a:lnTo>
                    <a:pt x="0" y="431634"/>
                  </a:lnTo>
                  <a:lnTo>
                    <a:pt x="1181" y="450926"/>
                  </a:lnTo>
                  <a:lnTo>
                    <a:pt x="11087" y="477621"/>
                  </a:lnTo>
                  <a:lnTo>
                    <a:pt x="22987" y="505650"/>
                  </a:lnTo>
                  <a:lnTo>
                    <a:pt x="30162" y="528967"/>
                  </a:lnTo>
                  <a:lnTo>
                    <a:pt x="30518" y="538556"/>
                  </a:lnTo>
                  <a:lnTo>
                    <a:pt x="29108" y="561848"/>
                  </a:lnTo>
                  <a:lnTo>
                    <a:pt x="28879" y="571487"/>
                  </a:lnTo>
                  <a:lnTo>
                    <a:pt x="32042" y="614819"/>
                  </a:lnTo>
                  <a:lnTo>
                    <a:pt x="37896" y="657821"/>
                  </a:lnTo>
                  <a:lnTo>
                    <a:pt x="42468" y="681253"/>
                  </a:lnTo>
                  <a:lnTo>
                    <a:pt x="55372" y="750493"/>
                  </a:lnTo>
                  <a:lnTo>
                    <a:pt x="61163" y="754316"/>
                  </a:lnTo>
                  <a:lnTo>
                    <a:pt x="72847" y="755891"/>
                  </a:lnTo>
                  <a:lnTo>
                    <a:pt x="85280" y="755434"/>
                  </a:lnTo>
                  <a:lnTo>
                    <a:pt x="93345" y="753186"/>
                  </a:lnTo>
                  <a:lnTo>
                    <a:pt x="96723" y="746772"/>
                  </a:lnTo>
                  <a:lnTo>
                    <a:pt x="97396" y="737082"/>
                  </a:lnTo>
                  <a:lnTo>
                    <a:pt x="97015" y="726744"/>
                  </a:lnTo>
                  <a:lnTo>
                    <a:pt x="97218" y="718388"/>
                  </a:lnTo>
                  <a:lnTo>
                    <a:pt x="102768" y="691413"/>
                  </a:lnTo>
                  <a:lnTo>
                    <a:pt x="110502" y="659041"/>
                  </a:lnTo>
                  <a:lnTo>
                    <a:pt x="117843" y="626618"/>
                  </a:lnTo>
                  <a:lnTo>
                    <a:pt x="122186" y="599478"/>
                  </a:lnTo>
                  <a:lnTo>
                    <a:pt x="122491" y="586740"/>
                  </a:lnTo>
                  <a:lnTo>
                    <a:pt x="121932" y="571334"/>
                  </a:lnTo>
                  <a:lnTo>
                    <a:pt x="119011" y="517296"/>
                  </a:lnTo>
                  <a:lnTo>
                    <a:pt x="118529" y="503186"/>
                  </a:lnTo>
                  <a:lnTo>
                    <a:pt x="118960" y="491515"/>
                  </a:lnTo>
                  <a:lnTo>
                    <a:pt x="123558" y="473468"/>
                  </a:lnTo>
                  <a:lnTo>
                    <a:pt x="131445" y="449478"/>
                  </a:lnTo>
                  <a:lnTo>
                    <a:pt x="138137" y="426389"/>
                  </a:lnTo>
                  <a:lnTo>
                    <a:pt x="139115" y="411060"/>
                  </a:lnTo>
                  <a:close/>
                </a:path>
                <a:path w="662304" h="770254">
                  <a:moveTo>
                    <a:pt x="563905" y="569175"/>
                  </a:moveTo>
                  <a:lnTo>
                    <a:pt x="563600" y="562660"/>
                  </a:lnTo>
                  <a:lnTo>
                    <a:pt x="562305" y="553288"/>
                  </a:lnTo>
                  <a:lnTo>
                    <a:pt x="558063" y="530809"/>
                  </a:lnTo>
                  <a:lnTo>
                    <a:pt x="556742" y="521449"/>
                  </a:lnTo>
                  <a:lnTo>
                    <a:pt x="557504" y="511149"/>
                  </a:lnTo>
                  <a:lnTo>
                    <a:pt x="559435" y="498487"/>
                  </a:lnTo>
                  <a:lnTo>
                    <a:pt x="560057" y="486460"/>
                  </a:lnTo>
                  <a:lnTo>
                    <a:pt x="556869" y="478066"/>
                  </a:lnTo>
                  <a:lnTo>
                    <a:pt x="544360" y="472325"/>
                  </a:lnTo>
                  <a:lnTo>
                    <a:pt x="527380" y="471309"/>
                  </a:lnTo>
                  <a:lnTo>
                    <a:pt x="510311" y="474345"/>
                  </a:lnTo>
                  <a:lnTo>
                    <a:pt x="497560" y="480809"/>
                  </a:lnTo>
                  <a:lnTo>
                    <a:pt x="494665" y="483323"/>
                  </a:lnTo>
                  <a:lnTo>
                    <a:pt x="493661" y="488569"/>
                  </a:lnTo>
                  <a:lnTo>
                    <a:pt x="493864" y="498678"/>
                  </a:lnTo>
                  <a:lnTo>
                    <a:pt x="494868" y="517131"/>
                  </a:lnTo>
                  <a:lnTo>
                    <a:pt x="495630" y="523328"/>
                  </a:lnTo>
                  <a:lnTo>
                    <a:pt x="499338" y="537349"/>
                  </a:lnTo>
                  <a:lnTo>
                    <a:pt x="500888" y="544576"/>
                  </a:lnTo>
                  <a:lnTo>
                    <a:pt x="503847" y="579018"/>
                  </a:lnTo>
                  <a:lnTo>
                    <a:pt x="503301" y="593877"/>
                  </a:lnTo>
                  <a:lnTo>
                    <a:pt x="498208" y="600481"/>
                  </a:lnTo>
                  <a:lnTo>
                    <a:pt x="484276" y="557872"/>
                  </a:lnTo>
                  <a:lnTo>
                    <a:pt x="482092" y="530898"/>
                  </a:lnTo>
                  <a:lnTo>
                    <a:pt x="483031" y="514299"/>
                  </a:lnTo>
                  <a:lnTo>
                    <a:pt x="486181" y="497624"/>
                  </a:lnTo>
                  <a:lnTo>
                    <a:pt x="488238" y="485343"/>
                  </a:lnTo>
                  <a:lnTo>
                    <a:pt x="485952" y="481926"/>
                  </a:lnTo>
                  <a:lnTo>
                    <a:pt x="467588" y="482879"/>
                  </a:lnTo>
                  <a:lnTo>
                    <a:pt x="443458" y="478878"/>
                  </a:lnTo>
                  <a:lnTo>
                    <a:pt x="422021" y="476885"/>
                  </a:lnTo>
                  <a:lnTo>
                    <a:pt x="411683" y="483857"/>
                  </a:lnTo>
                  <a:lnTo>
                    <a:pt x="412407" y="493877"/>
                  </a:lnTo>
                  <a:lnTo>
                    <a:pt x="417271" y="541705"/>
                  </a:lnTo>
                  <a:lnTo>
                    <a:pt x="427024" y="588365"/>
                  </a:lnTo>
                  <a:lnTo>
                    <a:pt x="440245" y="629983"/>
                  </a:lnTo>
                  <a:lnTo>
                    <a:pt x="453694" y="666800"/>
                  </a:lnTo>
                  <a:lnTo>
                    <a:pt x="470789" y="696645"/>
                  </a:lnTo>
                  <a:lnTo>
                    <a:pt x="475399" y="708088"/>
                  </a:lnTo>
                  <a:lnTo>
                    <a:pt x="477685" y="720534"/>
                  </a:lnTo>
                  <a:lnTo>
                    <a:pt x="478218" y="726757"/>
                  </a:lnTo>
                  <a:lnTo>
                    <a:pt x="478434" y="746810"/>
                  </a:lnTo>
                  <a:lnTo>
                    <a:pt x="479590" y="757389"/>
                  </a:lnTo>
                  <a:lnTo>
                    <a:pt x="483057" y="764781"/>
                  </a:lnTo>
                  <a:lnTo>
                    <a:pt x="492633" y="769315"/>
                  </a:lnTo>
                  <a:lnTo>
                    <a:pt x="505536" y="769962"/>
                  </a:lnTo>
                  <a:lnTo>
                    <a:pt x="518299" y="767156"/>
                  </a:lnTo>
                  <a:lnTo>
                    <a:pt x="527481" y="761352"/>
                  </a:lnTo>
                  <a:lnTo>
                    <a:pt x="530631" y="757732"/>
                  </a:lnTo>
                  <a:lnTo>
                    <a:pt x="525868" y="747026"/>
                  </a:lnTo>
                  <a:lnTo>
                    <a:pt x="525995" y="736079"/>
                  </a:lnTo>
                  <a:lnTo>
                    <a:pt x="527164" y="723760"/>
                  </a:lnTo>
                  <a:lnTo>
                    <a:pt x="528510" y="717740"/>
                  </a:lnTo>
                  <a:lnTo>
                    <a:pt x="532587" y="704151"/>
                  </a:lnTo>
                  <a:lnTo>
                    <a:pt x="544614" y="671957"/>
                  </a:lnTo>
                  <a:lnTo>
                    <a:pt x="549135" y="658469"/>
                  </a:lnTo>
                  <a:lnTo>
                    <a:pt x="560959" y="606793"/>
                  </a:lnTo>
                  <a:lnTo>
                    <a:pt x="563778" y="584949"/>
                  </a:lnTo>
                  <a:lnTo>
                    <a:pt x="563905" y="569175"/>
                  </a:lnTo>
                  <a:close/>
                </a:path>
                <a:path w="662304" h="770254">
                  <a:moveTo>
                    <a:pt x="661835" y="338810"/>
                  </a:moveTo>
                  <a:lnTo>
                    <a:pt x="660374" y="327672"/>
                  </a:lnTo>
                  <a:lnTo>
                    <a:pt x="656158" y="306031"/>
                  </a:lnTo>
                  <a:lnTo>
                    <a:pt x="655523" y="301498"/>
                  </a:lnTo>
                  <a:lnTo>
                    <a:pt x="642010" y="249212"/>
                  </a:lnTo>
                  <a:lnTo>
                    <a:pt x="640930" y="230911"/>
                  </a:lnTo>
                  <a:lnTo>
                    <a:pt x="639572" y="212471"/>
                  </a:lnTo>
                  <a:lnTo>
                    <a:pt x="637463" y="197154"/>
                  </a:lnTo>
                  <a:lnTo>
                    <a:pt x="630326" y="157187"/>
                  </a:lnTo>
                  <a:lnTo>
                    <a:pt x="627786" y="145605"/>
                  </a:lnTo>
                  <a:lnTo>
                    <a:pt x="620953" y="119278"/>
                  </a:lnTo>
                  <a:lnTo>
                    <a:pt x="617448" y="104825"/>
                  </a:lnTo>
                  <a:lnTo>
                    <a:pt x="614895" y="92773"/>
                  </a:lnTo>
                  <a:lnTo>
                    <a:pt x="615543" y="73634"/>
                  </a:lnTo>
                  <a:lnTo>
                    <a:pt x="618197" y="43078"/>
                  </a:lnTo>
                  <a:lnTo>
                    <a:pt x="619048" y="14185"/>
                  </a:lnTo>
                  <a:lnTo>
                    <a:pt x="614248" y="0"/>
                  </a:lnTo>
                  <a:lnTo>
                    <a:pt x="601256" y="10680"/>
                  </a:lnTo>
                  <a:lnTo>
                    <a:pt x="587425" y="39560"/>
                  </a:lnTo>
                  <a:lnTo>
                    <a:pt x="575881" y="72174"/>
                  </a:lnTo>
                  <a:lnTo>
                    <a:pt x="569772" y="94068"/>
                  </a:lnTo>
                  <a:lnTo>
                    <a:pt x="570915" y="120916"/>
                  </a:lnTo>
                  <a:lnTo>
                    <a:pt x="580009" y="153073"/>
                  </a:lnTo>
                  <a:lnTo>
                    <a:pt x="602005" y="211328"/>
                  </a:lnTo>
                  <a:lnTo>
                    <a:pt x="606679" y="223024"/>
                  </a:lnTo>
                  <a:lnTo>
                    <a:pt x="612863" y="236943"/>
                  </a:lnTo>
                  <a:lnTo>
                    <a:pt x="618782" y="250939"/>
                  </a:lnTo>
                  <a:lnTo>
                    <a:pt x="622630" y="262864"/>
                  </a:lnTo>
                  <a:lnTo>
                    <a:pt x="623671" y="267652"/>
                  </a:lnTo>
                  <a:lnTo>
                    <a:pt x="623570" y="282409"/>
                  </a:lnTo>
                  <a:lnTo>
                    <a:pt x="622985" y="290842"/>
                  </a:lnTo>
                  <a:lnTo>
                    <a:pt x="620750" y="311137"/>
                  </a:lnTo>
                  <a:lnTo>
                    <a:pt x="618578" y="336257"/>
                  </a:lnTo>
                  <a:lnTo>
                    <a:pt x="618528" y="345249"/>
                  </a:lnTo>
                  <a:lnTo>
                    <a:pt x="620166" y="352298"/>
                  </a:lnTo>
                  <a:lnTo>
                    <a:pt x="621055" y="354037"/>
                  </a:lnTo>
                  <a:lnTo>
                    <a:pt x="624687" y="357682"/>
                  </a:lnTo>
                  <a:lnTo>
                    <a:pt x="626503" y="356933"/>
                  </a:lnTo>
                  <a:lnTo>
                    <a:pt x="628650" y="352488"/>
                  </a:lnTo>
                  <a:lnTo>
                    <a:pt x="628027" y="337185"/>
                  </a:lnTo>
                  <a:lnTo>
                    <a:pt x="630250" y="332917"/>
                  </a:lnTo>
                  <a:lnTo>
                    <a:pt x="632777" y="332041"/>
                  </a:lnTo>
                  <a:lnTo>
                    <a:pt x="636866" y="337807"/>
                  </a:lnTo>
                  <a:lnTo>
                    <a:pt x="640346" y="344512"/>
                  </a:lnTo>
                  <a:lnTo>
                    <a:pt x="642404" y="354952"/>
                  </a:lnTo>
                  <a:lnTo>
                    <a:pt x="638835" y="364426"/>
                  </a:lnTo>
                  <a:lnTo>
                    <a:pt x="627037" y="368541"/>
                  </a:lnTo>
                  <a:lnTo>
                    <a:pt x="624332" y="374535"/>
                  </a:lnTo>
                  <a:lnTo>
                    <a:pt x="623811" y="377888"/>
                  </a:lnTo>
                  <a:lnTo>
                    <a:pt x="624916" y="378612"/>
                  </a:lnTo>
                  <a:lnTo>
                    <a:pt x="630847" y="379183"/>
                  </a:lnTo>
                  <a:lnTo>
                    <a:pt x="638403" y="376224"/>
                  </a:lnTo>
                  <a:lnTo>
                    <a:pt x="661314" y="349211"/>
                  </a:lnTo>
                  <a:lnTo>
                    <a:pt x="661835" y="338810"/>
                  </a:lnTo>
                  <a:close/>
                </a:path>
              </a:pathLst>
            </a:custGeom>
            <a:solidFill>
              <a:srgbClr val="BCA78F"/>
            </a:solidFill>
          </p:spPr>
          <p:txBody>
            <a:bodyPr wrap="square" lIns="0" tIns="0" rIns="0" bIns="0" rtlCol="0"/>
            <a:lstStyle/>
            <a:p>
              <a:endParaRPr/>
            </a:p>
          </p:txBody>
        </p:sp>
        <p:sp>
          <p:nvSpPr>
            <p:cNvPr id="46" name="object 46"/>
            <p:cNvSpPr/>
            <p:nvPr/>
          </p:nvSpPr>
          <p:spPr>
            <a:xfrm>
              <a:off x="4475851" y="3022951"/>
              <a:ext cx="276860" cy="447675"/>
            </a:xfrm>
            <a:custGeom>
              <a:avLst/>
              <a:gdLst/>
              <a:ahLst/>
              <a:cxnLst/>
              <a:rect l="l" t="t" r="r" b="b"/>
              <a:pathLst>
                <a:path w="276860" h="447675">
                  <a:moveTo>
                    <a:pt x="183655" y="0"/>
                  </a:moveTo>
                  <a:lnTo>
                    <a:pt x="177929" y="1005"/>
                  </a:lnTo>
                  <a:lnTo>
                    <a:pt x="171656" y="3148"/>
                  </a:lnTo>
                  <a:lnTo>
                    <a:pt x="157111" y="10349"/>
                  </a:lnTo>
                  <a:lnTo>
                    <a:pt x="150854" y="12607"/>
                  </a:lnTo>
                  <a:lnTo>
                    <a:pt x="145057" y="13292"/>
                  </a:lnTo>
                  <a:lnTo>
                    <a:pt x="137981" y="13463"/>
                  </a:lnTo>
                  <a:lnTo>
                    <a:pt x="130894" y="13206"/>
                  </a:lnTo>
                  <a:lnTo>
                    <a:pt x="125067" y="12607"/>
                  </a:lnTo>
                  <a:lnTo>
                    <a:pt x="117691" y="10353"/>
                  </a:lnTo>
                  <a:lnTo>
                    <a:pt x="108980" y="6718"/>
                  </a:lnTo>
                  <a:lnTo>
                    <a:pt x="100255" y="3449"/>
                  </a:lnTo>
                  <a:lnTo>
                    <a:pt x="92835" y="2294"/>
                  </a:lnTo>
                  <a:lnTo>
                    <a:pt x="86699" y="4129"/>
                  </a:lnTo>
                  <a:lnTo>
                    <a:pt x="79714" y="7846"/>
                  </a:lnTo>
                  <a:lnTo>
                    <a:pt x="72843" y="12010"/>
                  </a:lnTo>
                  <a:lnTo>
                    <a:pt x="67048" y="15182"/>
                  </a:lnTo>
                  <a:lnTo>
                    <a:pt x="32338" y="42481"/>
                  </a:lnTo>
                  <a:lnTo>
                    <a:pt x="6298" y="80417"/>
                  </a:lnTo>
                  <a:lnTo>
                    <a:pt x="0" y="91210"/>
                  </a:lnTo>
                  <a:lnTo>
                    <a:pt x="5182" y="98778"/>
                  </a:lnTo>
                  <a:lnTo>
                    <a:pt x="21579" y="107993"/>
                  </a:lnTo>
                  <a:lnTo>
                    <a:pt x="40753" y="118372"/>
                  </a:lnTo>
                  <a:lnTo>
                    <a:pt x="54265" y="129432"/>
                  </a:lnTo>
                  <a:lnTo>
                    <a:pt x="57868" y="134585"/>
                  </a:lnTo>
                  <a:lnTo>
                    <a:pt x="58684" y="147774"/>
                  </a:lnTo>
                  <a:lnTo>
                    <a:pt x="62562" y="162417"/>
                  </a:lnTo>
                  <a:lnTo>
                    <a:pt x="65559" y="172700"/>
                  </a:lnTo>
                  <a:lnTo>
                    <a:pt x="68231" y="183033"/>
                  </a:lnTo>
                  <a:lnTo>
                    <a:pt x="69626" y="191719"/>
                  </a:lnTo>
                  <a:lnTo>
                    <a:pt x="69383" y="198749"/>
                  </a:lnTo>
                  <a:lnTo>
                    <a:pt x="61292" y="250467"/>
                  </a:lnTo>
                  <a:lnTo>
                    <a:pt x="49394" y="317438"/>
                  </a:lnTo>
                  <a:lnTo>
                    <a:pt x="36317" y="365847"/>
                  </a:lnTo>
                  <a:lnTo>
                    <a:pt x="25545" y="391057"/>
                  </a:lnTo>
                  <a:lnTo>
                    <a:pt x="18201" y="415560"/>
                  </a:lnTo>
                  <a:lnTo>
                    <a:pt x="20966" y="434226"/>
                  </a:lnTo>
                  <a:lnTo>
                    <a:pt x="41380" y="445259"/>
                  </a:lnTo>
                  <a:lnTo>
                    <a:pt x="72486" y="447277"/>
                  </a:lnTo>
                  <a:lnTo>
                    <a:pt x="132807" y="442998"/>
                  </a:lnTo>
                  <a:lnTo>
                    <a:pt x="152472" y="441961"/>
                  </a:lnTo>
                  <a:lnTo>
                    <a:pt x="176154" y="439686"/>
                  </a:lnTo>
                  <a:lnTo>
                    <a:pt x="199799" y="436894"/>
                  </a:lnTo>
                  <a:lnTo>
                    <a:pt x="219353" y="434305"/>
                  </a:lnTo>
                  <a:lnTo>
                    <a:pt x="232001" y="433607"/>
                  </a:lnTo>
                  <a:lnTo>
                    <a:pt x="247573" y="433038"/>
                  </a:lnTo>
                  <a:lnTo>
                    <a:pt x="262110" y="430775"/>
                  </a:lnTo>
                  <a:lnTo>
                    <a:pt x="271652" y="424994"/>
                  </a:lnTo>
                  <a:lnTo>
                    <a:pt x="276762" y="398898"/>
                  </a:lnTo>
                  <a:lnTo>
                    <a:pt x="269810" y="364454"/>
                  </a:lnTo>
                  <a:lnTo>
                    <a:pt x="258400" y="329023"/>
                  </a:lnTo>
                  <a:lnTo>
                    <a:pt x="250134" y="299965"/>
                  </a:lnTo>
                  <a:lnTo>
                    <a:pt x="243965" y="269662"/>
                  </a:lnTo>
                  <a:lnTo>
                    <a:pt x="236102" y="233142"/>
                  </a:lnTo>
                  <a:lnTo>
                    <a:pt x="229131" y="196530"/>
                  </a:lnTo>
                  <a:lnTo>
                    <a:pt x="225637" y="165948"/>
                  </a:lnTo>
                  <a:lnTo>
                    <a:pt x="225534" y="163029"/>
                  </a:lnTo>
                  <a:lnTo>
                    <a:pt x="223352" y="149673"/>
                  </a:lnTo>
                  <a:lnTo>
                    <a:pt x="235390" y="132776"/>
                  </a:lnTo>
                  <a:lnTo>
                    <a:pt x="249171" y="114483"/>
                  </a:lnTo>
                  <a:lnTo>
                    <a:pt x="261983" y="98245"/>
                  </a:lnTo>
                  <a:lnTo>
                    <a:pt x="269476" y="89921"/>
                  </a:lnTo>
                  <a:lnTo>
                    <a:pt x="272750" y="80677"/>
                  </a:lnTo>
                  <a:lnTo>
                    <a:pt x="256585" y="40954"/>
                  </a:lnTo>
                  <a:lnTo>
                    <a:pt x="222589" y="12766"/>
                  </a:lnTo>
                  <a:lnTo>
                    <a:pt x="195539" y="760"/>
                  </a:lnTo>
                  <a:lnTo>
                    <a:pt x="183655" y="0"/>
                  </a:lnTo>
                  <a:close/>
                </a:path>
              </a:pathLst>
            </a:custGeom>
            <a:solidFill>
              <a:srgbClr val="FACEB2"/>
            </a:solidFill>
          </p:spPr>
          <p:txBody>
            <a:bodyPr wrap="square" lIns="0" tIns="0" rIns="0" bIns="0" rtlCol="0"/>
            <a:lstStyle/>
            <a:p>
              <a:endParaRPr/>
            </a:p>
          </p:txBody>
        </p:sp>
        <p:pic>
          <p:nvPicPr>
            <p:cNvPr id="47" name="object 47"/>
            <p:cNvPicPr/>
            <p:nvPr/>
          </p:nvPicPr>
          <p:blipFill>
            <a:blip r:embed="rId11" cstate="print"/>
            <a:stretch>
              <a:fillRect/>
            </a:stretch>
          </p:blipFill>
          <p:spPr>
            <a:xfrm>
              <a:off x="4942481" y="2782703"/>
              <a:ext cx="135835" cy="202553"/>
            </a:xfrm>
            <a:prstGeom prst="rect">
              <a:avLst/>
            </a:prstGeom>
          </p:spPr>
        </p:pic>
        <p:pic>
          <p:nvPicPr>
            <p:cNvPr id="48" name="object 48"/>
            <p:cNvPicPr/>
            <p:nvPr/>
          </p:nvPicPr>
          <p:blipFill>
            <a:blip r:embed="rId12" cstate="print"/>
            <a:stretch>
              <a:fillRect/>
            </a:stretch>
          </p:blipFill>
          <p:spPr>
            <a:xfrm>
              <a:off x="3439712" y="3235069"/>
              <a:ext cx="214030" cy="441794"/>
            </a:xfrm>
            <a:prstGeom prst="rect">
              <a:avLst/>
            </a:prstGeom>
          </p:spPr>
        </p:pic>
        <p:sp>
          <p:nvSpPr>
            <p:cNvPr id="49" name="object 49"/>
            <p:cNvSpPr/>
            <p:nvPr/>
          </p:nvSpPr>
          <p:spPr>
            <a:xfrm>
              <a:off x="3769488" y="2758588"/>
              <a:ext cx="372110" cy="466725"/>
            </a:xfrm>
            <a:custGeom>
              <a:avLst/>
              <a:gdLst/>
              <a:ahLst/>
              <a:cxnLst/>
              <a:rect l="l" t="t" r="r" b="b"/>
              <a:pathLst>
                <a:path w="372110" h="466725">
                  <a:moveTo>
                    <a:pt x="139267" y="0"/>
                  </a:moveTo>
                  <a:lnTo>
                    <a:pt x="99208" y="9308"/>
                  </a:lnTo>
                  <a:lnTo>
                    <a:pt x="62815" y="33664"/>
                  </a:lnTo>
                  <a:lnTo>
                    <a:pt x="22188" y="95309"/>
                  </a:lnTo>
                  <a:lnTo>
                    <a:pt x="7386" y="133305"/>
                  </a:lnTo>
                  <a:lnTo>
                    <a:pt x="0" y="163977"/>
                  </a:lnTo>
                  <a:lnTo>
                    <a:pt x="7855" y="169057"/>
                  </a:lnTo>
                  <a:lnTo>
                    <a:pt x="47793" y="188614"/>
                  </a:lnTo>
                  <a:lnTo>
                    <a:pt x="63611" y="197719"/>
                  </a:lnTo>
                  <a:lnTo>
                    <a:pt x="66589" y="211902"/>
                  </a:lnTo>
                  <a:lnTo>
                    <a:pt x="66245" y="239926"/>
                  </a:lnTo>
                  <a:lnTo>
                    <a:pt x="64627" y="271600"/>
                  </a:lnTo>
                  <a:lnTo>
                    <a:pt x="63780" y="296730"/>
                  </a:lnTo>
                  <a:lnTo>
                    <a:pt x="69182" y="382672"/>
                  </a:lnTo>
                  <a:lnTo>
                    <a:pt x="74038" y="424941"/>
                  </a:lnTo>
                  <a:lnTo>
                    <a:pt x="121760" y="461616"/>
                  </a:lnTo>
                  <a:lnTo>
                    <a:pt x="179082" y="466155"/>
                  </a:lnTo>
                  <a:lnTo>
                    <a:pt x="237695" y="463159"/>
                  </a:lnTo>
                  <a:lnTo>
                    <a:pt x="284244" y="457041"/>
                  </a:lnTo>
                  <a:lnTo>
                    <a:pt x="318498" y="392852"/>
                  </a:lnTo>
                  <a:lnTo>
                    <a:pt x="322820" y="345933"/>
                  </a:lnTo>
                  <a:lnTo>
                    <a:pt x="323423" y="305958"/>
                  </a:lnTo>
                  <a:lnTo>
                    <a:pt x="322105" y="276698"/>
                  </a:lnTo>
                  <a:lnTo>
                    <a:pt x="321116" y="260436"/>
                  </a:lnTo>
                  <a:lnTo>
                    <a:pt x="319556" y="244749"/>
                  </a:lnTo>
                  <a:lnTo>
                    <a:pt x="318729" y="233732"/>
                  </a:lnTo>
                  <a:lnTo>
                    <a:pt x="318274" y="219802"/>
                  </a:lnTo>
                  <a:lnTo>
                    <a:pt x="318136" y="207715"/>
                  </a:lnTo>
                  <a:lnTo>
                    <a:pt x="318262" y="202225"/>
                  </a:lnTo>
                  <a:lnTo>
                    <a:pt x="327728" y="191685"/>
                  </a:lnTo>
                  <a:lnTo>
                    <a:pt x="343904" y="180888"/>
                  </a:lnTo>
                  <a:lnTo>
                    <a:pt x="360717" y="170452"/>
                  </a:lnTo>
                  <a:lnTo>
                    <a:pt x="372096" y="160994"/>
                  </a:lnTo>
                  <a:lnTo>
                    <a:pt x="340222" y="85837"/>
                  </a:lnTo>
                  <a:lnTo>
                    <a:pt x="306791" y="36878"/>
                  </a:lnTo>
                  <a:lnTo>
                    <a:pt x="250417" y="14143"/>
                  </a:lnTo>
                  <a:lnTo>
                    <a:pt x="202864" y="11194"/>
                  </a:lnTo>
                  <a:lnTo>
                    <a:pt x="182507" y="7812"/>
                  </a:lnTo>
                  <a:lnTo>
                    <a:pt x="162367" y="2603"/>
                  </a:lnTo>
                  <a:lnTo>
                    <a:pt x="139267" y="0"/>
                  </a:lnTo>
                  <a:close/>
                </a:path>
              </a:pathLst>
            </a:custGeom>
            <a:solidFill>
              <a:srgbClr val="FFFFFF"/>
            </a:solidFill>
          </p:spPr>
          <p:txBody>
            <a:bodyPr wrap="square" lIns="0" tIns="0" rIns="0" bIns="0" rtlCol="0"/>
            <a:lstStyle/>
            <a:p>
              <a:endParaRPr/>
            </a:p>
          </p:txBody>
        </p:sp>
        <p:sp>
          <p:nvSpPr>
            <p:cNvPr id="50" name="object 50"/>
            <p:cNvSpPr/>
            <p:nvPr/>
          </p:nvSpPr>
          <p:spPr>
            <a:xfrm>
              <a:off x="4780260" y="3056915"/>
              <a:ext cx="159385" cy="309880"/>
            </a:xfrm>
            <a:custGeom>
              <a:avLst/>
              <a:gdLst/>
              <a:ahLst/>
              <a:cxnLst/>
              <a:rect l="l" t="t" r="r" b="b"/>
              <a:pathLst>
                <a:path w="159385" h="309879">
                  <a:moveTo>
                    <a:pt x="114690" y="0"/>
                  </a:moveTo>
                  <a:lnTo>
                    <a:pt x="104964" y="2476"/>
                  </a:lnTo>
                  <a:lnTo>
                    <a:pt x="98475" y="24361"/>
                  </a:lnTo>
                  <a:lnTo>
                    <a:pt x="88651" y="78869"/>
                  </a:lnTo>
                  <a:lnTo>
                    <a:pt x="82402" y="101704"/>
                  </a:lnTo>
                  <a:lnTo>
                    <a:pt x="70461" y="127730"/>
                  </a:lnTo>
                  <a:lnTo>
                    <a:pt x="33322" y="203734"/>
                  </a:lnTo>
                  <a:lnTo>
                    <a:pt x="21799" y="229914"/>
                  </a:lnTo>
                  <a:lnTo>
                    <a:pt x="18394" y="235504"/>
                  </a:lnTo>
                  <a:lnTo>
                    <a:pt x="12949" y="242654"/>
                  </a:lnTo>
                  <a:lnTo>
                    <a:pt x="8060" y="249862"/>
                  </a:lnTo>
                  <a:lnTo>
                    <a:pt x="6324" y="255627"/>
                  </a:lnTo>
                  <a:lnTo>
                    <a:pt x="5299" y="256028"/>
                  </a:lnTo>
                  <a:lnTo>
                    <a:pt x="4867" y="259701"/>
                  </a:lnTo>
                  <a:lnTo>
                    <a:pt x="3422" y="265472"/>
                  </a:lnTo>
                  <a:lnTo>
                    <a:pt x="0" y="274213"/>
                  </a:lnTo>
                  <a:lnTo>
                    <a:pt x="1049" y="283447"/>
                  </a:lnTo>
                  <a:lnTo>
                    <a:pt x="3878" y="292680"/>
                  </a:lnTo>
                  <a:lnTo>
                    <a:pt x="9173" y="299446"/>
                  </a:lnTo>
                  <a:lnTo>
                    <a:pt x="17020" y="305133"/>
                  </a:lnTo>
                  <a:lnTo>
                    <a:pt x="21643" y="309326"/>
                  </a:lnTo>
                  <a:lnTo>
                    <a:pt x="30895" y="303784"/>
                  </a:lnTo>
                  <a:lnTo>
                    <a:pt x="31476" y="291392"/>
                  </a:lnTo>
                  <a:lnTo>
                    <a:pt x="36327" y="287360"/>
                  </a:lnTo>
                  <a:lnTo>
                    <a:pt x="39174" y="286108"/>
                  </a:lnTo>
                  <a:lnTo>
                    <a:pt x="42717" y="288685"/>
                  </a:lnTo>
                  <a:lnTo>
                    <a:pt x="37801" y="298367"/>
                  </a:lnTo>
                  <a:lnTo>
                    <a:pt x="45121" y="300764"/>
                  </a:lnTo>
                  <a:lnTo>
                    <a:pt x="50800" y="289446"/>
                  </a:lnTo>
                  <a:lnTo>
                    <a:pt x="52280" y="285119"/>
                  </a:lnTo>
                  <a:lnTo>
                    <a:pt x="53141" y="279542"/>
                  </a:lnTo>
                  <a:lnTo>
                    <a:pt x="53006" y="272620"/>
                  </a:lnTo>
                  <a:lnTo>
                    <a:pt x="51183" y="254811"/>
                  </a:lnTo>
                  <a:lnTo>
                    <a:pt x="50650" y="244289"/>
                  </a:lnTo>
                  <a:lnTo>
                    <a:pt x="48047" y="239646"/>
                  </a:lnTo>
                  <a:lnTo>
                    <a:pt x="49702" y="230352"/>
                  </a:lnTo>
                  <a:lnTo>
                    <a:pt x="54302" y="221907"/>
                  </a:lnTo>
                  <a:lnTo>
                    <a:pt x="59917" y="213217"/>
                  </a:lnTo>
                  <a:lnTo>
                    <a:pt x="70794" y="197702"/>
                  </a:lnTo>
                  <a:lnTo>
                    <a:pt x="78349" y="188029"/>
                  </a:lnTo>
                  <a:lnTo>
                    <a:pt x="97149" y="165106"/>
                  </a:lnTo>
                  <a:lnTo>
                    <a:pt x="104322" y="155176"/>
                  </a:lnTo>
                  <a:lnTo>
                    <a:pt x="114473" y="137373"/>
                  </a:lnTo>
                  <a:lnTo>
                    <a:pt x="125674" y="115286"/>
                  </a:lnTo>
                  <a:lnTo>
                    <a:pt x="136191" y="92849"/>
                  </a:lnTo>
                  <a:lnTo>
                    <a:pt x="144288" y="73998"/>
                  </a:lnTo>
                  <a:lnTo>
                    <a:pt x="155043" y="51282"/>
                  </a:lnTo>
                  <a:lnTo>
                    <a:pt x="159140" y="38844"/>
                  </a:lnTo>
                  <a:lnTo>
                    <a:pt x="158474" y="28895"/>
                  </a:lnTo>
                  <a:lnTo>
                    <a:pt x="148369" y="18252"/>
                  </a:lnTo>
                  <a:lnTo>
                    <a:pt x="131467" y="6939"/>
                  </a:lnTo>
                  <a:lnTo>
                    <a:pt x="114690" y="0"/>
                  </a:lnTo>
                  <a:close/>
                </a:path>
              </a:pathLst>
            </a:custGeom>
            <a:solidFill>
              <a:srgbClr val="BCA78F"/>
            </a:solidFill>
          </p:spPr>
          <p:txBody>
            <a:bodyPr wrap="square" lIns="0" tIns="0" rIns="0" bIns="0" rtlCol="0"/>
            <a:lstStyle/>
            <a:p>
              <a:endParaRPr/>
            </a:p>
          </p:txBody>
        </p:sp>
        <p:sp>
          <p:nvSpPr>
            <p:cNvPr id="51" name="object 51"/>
            <p:cNvSpPr/>
            <p:nvPr/>
          </p:nvSpPr>
          <p:spPr>
            <a:xfrm>
              <a:off x="4875265" y="2934389"/>
              <a:ext cx="302895" cy="581660"/>
            </a:xfrm>
            <a:custGeom>
              <a:avLst/>
              <a:gdLst/>
              <a:ahLst/>
              <a:cxnLst/>
              <a:rect l="l" t="t" r="r" b="b"/>
              <a:pathLst>
                <a:path w="302895" h="581660">
                  <a:moveTo>
                    <a:pt x="198344" y="0"/>
                  </a:moveTo>
                  <a:lnTo>
                    <a:pt x="191985" y="475"/>
                  </a:lnTo>
                  <a:lnTo>
                    <a:pt x="184396" y="2644"/>
                  </a:lnTo>
                  <a:lnTo>
                    <a:pt x="176819" y="5267"/>
                  </a:lnTo>
                  <a:lnTo>
                    <a:pt x="170490" y="7100"/>
                  </a:lnTo>
                  <a:lnTo>
                    <a:pt x="152625" y="10811"/>
                  </a:lnTo>
                  <a:lnTo>
                    <a:pt x="142206" y="12204"/>
                  </a:lnTo>
                  <a:lnTo>
                    <a:pt x="131805" y="12254"/>
                  </a:lnTo>
                  <a:lnTo>
                    <a:pt x="120684" y="11289"/>
                  </a:lnTo>
                  <a:lnTo>
                    <a:pt x="115810" y="3032"/>
                  </a:lnTo>
                  <a:lnTo>
                    <a:pt x="109886" y="3229"/>
                  </a:lnTo>
                  <a:lnTo>
                    <a:pt x="102069" y="5376"/>
                  </a:lnTo>
                  <a:lnTo>
                    <a:pt x="93169" y="10073"/>
                  </a:lnTo>
                  <a:lnTo>
                    <a:pt x="84415" y="15405"/>
                  </a:lnTo>
                  <a:lnTo>
                    <a:pt x="77037" y="19456"/>
                  </a:lnTo>
                  <a:lnTo>
                    <a:pt x="70686" y="21823"/>
                  </a:lnTo>
                  <a:lnTo>
                    <a:pt x="62901" y="24415"/>
                  </a:lnTo>
                  <a:lnTo>
                    <a:pt x="55248" y="27237"/>
                  </a:lnTo>
                  <a:lnTo>
                    <a:pt x="26074" y="56066"/>
                  </a:lnTo>
                  <a:lnTo>
                    <a:pt x="6944" y="90372"/>
                  </a:lnTo>
                  <a:lnTo>
                    <a:pt x="0" y="109767"/>
                  </a:lnTo>
                  <a:lnTo>
                    <a:pt x="287" y="125652"/>
                  </a:lnTo>
                  <a:lnTo>
                    <a:pt x="11818" y="135307"/>
                  </a:lnTo>
                  <a:lnTo>
                    <a:pt x="31348" y="141534"/>
                  </a:lnTo>
                  <a:lnTo>
                    <a:pt x="51529" y="147408"/>
                  </a:lnTo>
                  <a:lnTo>
                    <a:pt x="65010" y="156001"/>
                  </a:lnTo>
                  <a:lnTo>
                    <a:pt x="70835" y="172103"/>
                  </a:lnTo>
                  <a:lnTo>
                    <a:pt x="72755" y="193439"/>
                  </a:lnTo>
                  <a:lnTo>
                    <a:pt x="72510" y="215432"/>
                  </a:lnTo>
                  <a:lnTo>
                    <a:pt x="71844" y="233502"/>
                  </a:lnTo>
                  <a:lnTo>
                    <a:pt x="69863" y="255284"/>
                  </a:lnTo>
                  <a:lnTo>
                    <a:pt x="61812" y="307624"/>
                  </a:lnTo>
                  <a:lnTo>
                    <a:pt x="59481" y="329397"/>
                  </a:lnTo>
                  <a:lnTo>
                    <a:pt x="60720" y="386140"/>
                  </a:lnTo>
                  <a:lnTo>
                    <a:pt x="71193" y="446541"/>
                  </a:lnTo>
                  <a:lnTo>
                    <a:pt x="73787" y="459399"/>
                  </a:lnTo>
                  <a:lnTo>
                    <a:pt x="75026" y="484489"/>
                  </a:lnTo>
                  <a:lnTo>
                    <a:pt x="74950" y="515437"/>
                  </a:lnTo>
                  <a:lnTo>
                    <a:pt x="77845" y="544690"/>
                  </a:lnTo>
                  <a:lnTo>
                    <a:pt x="88002" y="564697"/>
                  </a:lnTo>
                  <a:lnTo>
                    <a:pt x="119582" y="577762"/>
                  </a:lnTo>
                  <a:lnTo>
                    <a:pt x="163478" y="581296"/>
                  </a:lnTo>
                  <a:lnTo>
                    <a:pt x="207662" y="576139"/>
                  </a:lnTo>
                  <a:lnTo>
                    <a:pt x="240110" y="563133"/>
                  </a:lnTo>
                  <a:lnTo>
                    <a:pt x="243370" y="557558"/>
                  </a:lnTo>
                  <a:lnTo>
                    <a:pt x="245026" y="548934"/>
                  </a:lnTo>
                  <a:lnTo>
                    <a:pt x="245919" y="539801"/>
                  </a:lnTo>
                  <a:lnTo>
                    <a:pt x="246890" y="532700"/>
                  </a:lnTo>
                  <a:lnTo>
                    <a:pt x="249673" y="517950"/>
                  </a:lnTo>
                  <a:lnTo>
                    <a:pt x="254529" y="481976"/>
                  </a:lnTo>
                  <a:lnTo>
                    <a:pt x="256872" y="467130"/>
                  </a:lnTo>
                  <a:lnTo>
                    <a:pt x="260103" y="453689"/>
                  </a:lnTo>
                  <a:lnTo>
                    <a:pt x="264476" y="437567"/>
                  </a:lnTo>
                  <a:lnTo>
                    <a:pt x="268593" y="421407"/>
                  </a:lnTo>
                  <a:lnTo>
                    <a:pt x="271058" y="407856"/>
                  </a:lnTo>
                  <a:lnTo>
                    <a:pt x="271940" y="392278"/>
                  </a:lnTo>
                  <a:lnTo>
                    <a:pt x="271851" y="373738"/>
                  </a:lnTo>
                  <a:lnTo>
                    <a:pt x="270842" y="354286"/>
                  </a:lnTo>
                  <a:lnTo>
                    <a:pt x="268965" y="335970"/>
                  </a:lnTo>
                  <a:lnTo>
                    <a:pt x="266971" y="328117"/>
                  </a:lnTo>
                  <a:lnTo>
                    <a:pt x="259963" y="308521"/>
                  </a:lnTo>
                  <a:lnTo>
                    <a:pt x="257520" y="300253"/>
                  </a:lnTo>
                  <a:lnTo>
                    <a:pt x="253413" y="280535"/>
                  </a:lnTo>
                  <a:lnTo>
                    <a:pt x="248926" y="257576"/>
                  </a:lnTo>
                  <a:lnTo>
                    <a:pt x="245029" y="234532"/>
                  </a:lnTo>
                  <a:lnTo>
                    <a:pt x="242693" y="214561"/>
                  </a:lnTo>
                  <a:lnTo>
                    <a:pt x="243040" y="205640"/>
                  </a:lnTo>
                  <a:lnTo>
                    <a:pt x="258470" y="162083"/>
                  </a:lnTo>
                  <a:lnTo>
                    <a:pt x="282370" y="131371"/>
                  </a:lnTo>
                  <a:lnTo>
                    <a:pt x="292978" y="119204"/>
                  </a:lnTo>
                  <a:lnTo>
                    <a:pt x="298700" y="108839"/>
                  </a:lnTo>
                  <a:lnTo>
                    <a:pt x="297300" y="66676"/>
                  </a:lnTo>
                  <a:lnTo>
                    <a:pt x="264869" y="36744"/>
                  </a:lnTo>
                  <a:lnTo>
                    <a:pt x="233664" y="21271"/>
                  </a:lnTo>
                  <a:lnTo>
                    <a:pt x="225783" y="16041"/>
                  </a:lnTo>
                  <a:lnTo>
                    <a:pt x="216454" y="9316"/>
                  </a:lnTo>
                  <a:lnTo>
                    <a:pt x="206900" y="3252"/>
                  </a:lnTo>
                  <a:lnTo>
                    <a:pt x="198344" y="0"/>
                  </a:lnTo>
                  <a:close/>
                </a:path>
              </a:pathLst>
            </a:custGeom>
            <a:solidFill>
              <a:srgbClr val="B2DBD1"/>
            </a:solidFill>
          </p:spPr>
          <p:txBody>
            <a:bodyPr wrap="square" lIns="0" tIns="0" rIns="0" bIns="0" rtlCol="0"/>
            <a:lstStyle/>
            <a:p>
              <a:endParaRPr/>
            </a:p>
          </p:txBody>
        </p:sp>
        <p:pic>
          <p:nvPicPr>
            <p:cNvPr id="52" name="object 52"/>
            <p:cNvPicPr/>
            <p:nvPr/>
          </p:nvPicPr>
          <p:blipFill>
            <a:blip r:embed="rId13" cstate="print"/>
            <a:stretch>
              <a:fillRect/>
            </a:stretch>
          </p:blipFill>
          <p:spPr>
            <a:xfrm>
              <a:off x="4605716" y="3750056"/>
              <a:ext cx="75492" cy="86954"/>
            </a:xfrm>
            <a:prstGeom prst="rect">
              <a:avLst/>
            </a:prstGeom>
          </p:spPr>
        </p:pic>
        <p:pic>
          <p:nvPicPr>
            <p:cNvPr id="53" name="object 53"/>
            <p:cNvPicPr/>
            <p:nvPr/>
          </p:nvPicPr>
          <p:blipFill>
            <a:blip r:embed="rId14" cstate="print"/>
            <a:stretch>
              <a:fillRect/>
            </a:stretch>
          </p:blipFill>
          <p:spPr>
            <a:xfrm>
              <a:off x="5026409" y="3743642"/>
              <a:ext cx="79903" cy="82399"/>
            </a:xfrm>
            <a:prstGeom prst="rect">
              <a:avLst/>
            </a:prstGeom>
          </p:spPr>
        </p:pic>
        <p:pic>
          <p:nvPicPr>
            <p:cNvPr id="54" name="object 54"/>
            <p:cNvPicPr/>
            <p:nvPr/>
          </p:nvPicPr>
          <p:blipFill>
            <a:blip r:embed="rId15" cstate="print"/>
            <a:stretch>
              <a:fillRect/>
            </a:stretch>
          </p:blipFill>
          <p:spPr>
            <a:xfrm>
              <a:off x="4980330" y="2784940"/>
              <a:ext cx="164239" cy="227452"/>
            </a:xfrm>
            <a:prstGeom prst="rect">
              <a:avLst/>
            </a:prstGeom>
          </p:spPr>
        </p:pic>
        <p:sp>
          <p:nvSpPr>
            <p:cNvPr id="55" name="object 55"/>
            <p:cNvSpPr/>
            <p:nvPr/>
          </p:nvSpPr>
          <p:spPr>
            <a:xfrm>
              <a:off x="4529241" y="2881951"/>
              <a:ext cx="135890" cy="264795"/>
            </a:xfrm>
            <a:custGeom>
              <a:avLst/>
              <a:gdLst/>
              <a:ahLst/>
              <a:cxnLst/>
              <a:rect l="l" t="t" r="r" b="b"/>
              <a:pathLst>
                <a:path w="135889" h="264794">
                  <a:moveTo>
                    <a:pt x="63972" y="0"/>
                  </a:moveTo>
                  <a:lnTo>
                    <a:pt x="25074" y="12021"/>
                  </a:lnTo>
                  <a:lnTo>
                    <a:pt x="8886" y="32778"/>
                  </a:lnTo>
                  <a:lnTo>
                    <a:pt x="828" y="40298"/>
                  </a:lnTo>
                  <a:lnTo>
                    <a:pt x="0" y="45362"/>
                  </a:lnTo>
                  <a:lnTo>
                    <a:pt x="570" y="51000"/>
                  </a:lnTo>
                  <a:lnTo>
                    <a:pt x="2939" y="57678"/>
                  </a:lnTo>
                  <a:lnTo>
                    <a:pt x="5762" y="64342"/>
                  </a:lnTo>
                  <a:lnTo>
                    <a:pt x="7692" y="69940"/>
                  </a:lnTo>
                  <a:lnTo>
                    <a:pt x="8249" y="72457"/>
                  </a:lnTo>
                  <a:lnTo>
                    <a:pt x="13106" y="83446"/>
                  </a:lnTo>
                  <a:lnTo>
                    <a:pt x="13208" y="91649"/>
                  </a:lnTo>
                  <a:lnTo>
                    <a:pt x="17693" y="99409"/>
                  </a:lnTo>
                  <a:lnTo>
                    <a:pt x="22896" y="109362"/>
                  </a:lnTo>
                  <a:lnTo>
                    <a:pt x="28455" y="115347"/>
                  </a:lnTo>
                  <a:lnTo>
                    <a:pt x="34121" y="117271"/>
                  </a:lnTo>
                  <a:lnTo>
                    <a:pt x="38594" y="124659"/>
                  </a:lnTo>
                  <a:lnTo>
                    <a:pt x="43360" y="133587"/>
                  </a:lnTo>
                  <a:lnTo>
                    <a:pt x="44055" y="140190"/>
                  </a:lnTo>
                  <a:lnTo>
                    <a:pt x="38371" y="142546"/>
                  </a:lnTo>
                  <a:lnTo>
                    <a:pt x="39486" y="149898"/>
                  </a:lnTo>
                  <a:lnTo>
                    <a:pt x="45728" y="155206"/>
                  </a:lnTo>
                  <a:lnTo>
                    <a:pt x="53108" y="159574"/>
                  </a:lnTo>
                  <a:lnTo>
                    <a:pt x="57580" y="175717"/>
                  </a:lnTo>
                  <a:lnTo>
                    <a:pt x="62953" y="191652"/>
                  </a:lnTo>
                  <a:lnTo>
                    <a:pt x="68538" y="206171"/>
                  </a:lnTo>
                  <a:lnTo>
                    <a:pt x="73643" y="218069"/>
                  </a:lnTo>
                  <a:lnTo>
                    <a:pt x="77823" y="230391"/>
                  </a:lnTo>
                  <a:lnTo>
                    <a:pt x="82707" y="245873"/>
                  </a:lnTo>
                  <a:lnTo>
                    <a:pt x="89032" y="259123"/>
                  </a:lnTo>
                  <a:lnTo>
                    <a:pt x="97536" y="264751"/>
                  </a:lnTo>
                  <a:lnTo>
                    <a:pt x="106462" y="257916"/>
                  </a:lnTo>
                  <a:lnTo>
                    <a:pt x="121074" y="220920"/>
                  </a:lnTo>
                  <a:lnTo>
                    <a:pt x="123070" y="179177"/>
                  </a:lnTo>
                  <a:lnTo>
                    <a:pt x="123191" y="160299"/>
                  </a:lnTo>
                  <a:lnTo>
                    <a:pt x="129828" y="157237"/>
                  </a:lnTo>
                  <a:lnTo>
                    <a:pt x="135145" y="153277"/>
                  </a:lnTo>
                  <a:lnTo>
                    <a:pt x="135385" y="147806"/>
                  </a:lnTo>
                  <a:lnTo>
                    <a:pt x="133842" y="142544"/>
                  </a:lnTo>
                  <a:lnTo>
                    <a:pt x="129577" y="136864"/>
                  </a:lnTo>
                  <a:lnTo>
                    <a:pt x="123785" y="131039"/>
                  </a:lnTo>
                  <a:lnTo>
                    <a:pt x="117662" y="125342"/>
                  </a:lnTo>
                  <a:lnTo>
                    <a:pt x="115499" y="116608"/>
                  </a:lnTo>
                  <a:lnTo>
                    <a:pt x="108064" y="89079"/>
                  </a:lnTo>
                  <a:lnTo>
                    <a:pt x="109598" y="81247"/>
                  </a:lnTo>
                  <a:lnTo>
                    <a:pt x="112284" y="71672"/>
                  </a:lnTo>
                  <a:lnTo>
                    <a:pt x="112176" y="65980"/>
                  </a:lnTo>
                  <a:lnTo>
                    <a:pt x="104437" y="28608"/>
                  </a:lnTo>
                  <a:lnTo>
                    <a:pt x="71200" y="186"/>
                  </a:lnTo>
                  <a:lnTo>
                    <a:pt x="63972" y="0"/>
                  </a:lnTo>
                  <a:close/>
                </a:path>
              </a:pathLst>
            </a:custGeom>
            <a:solidFill>
              <a:srgbClr val="BCA78F"/>
            </a:solidFill>
          </p:spPr>
          <p:txBody>
            <a:bodyPr wrap="square" lIns="0" tIns="0" rIns="0" bIns="0" rtlCol="0"/>
            <a:lstStyle/>
            <a:p>
              <a:endParaRPr/>
            </a:p>
          </p:txBody>
        </p:sp>
        <p:pic>
          <p:nvPicPr>
            <p:cNvPr id="56" name="object 56"/>
            <p:cNvPicPr/>
            <p:nvPr/>
          </p:nvPicPr>
          <p:blipFill>
            <a:blip r:embed="rId16" cstate="print"/>
            <a:stretch>
              <a:fillRect/>
            </a:stretch>
          </p:blipFill>
          <p:spPr>
            <a:xfrm>
              <a:off x="2453520" y="4628798"/>
              <a:ext cx="645011" cy="181192"/>
            </a:xfrm>
            <a:prstGeom prst="rect">
              <a:avLst/>
            </a:prstGeom>
          </p:spPr>
        </p:pic>
      </p:grpSp>
      <p:sp>
        <p:nvSpPr>
          <p:cNvPr id="57" name="object 57"/>
          <p:cNvSpPr txBox="1"/>
          <p:nvPr/>
        </p:nvSpPr>
        <p:spPr>
          <a:xfrm>
            <a:off x="9476737" y="1623772"/>
            <a:ext cx="1928495" cy="3792854"/>
          </a:xfrm>
          <a:prstGeom prst="rect">
            <a:avLst/>
          </a:prstGeom>
          <a:solidFill>
            <a:srgbClr val="B2DBD1"/>
          </a:solidFill>
        </p:spPr>
        <p:txBody>
          <a:bodyPr vert="horz" wrap="square" lIns="0" tIns="94615" rIns="0" bIns="0" rtlCol="0">
            <a:spAutoFit/>
          </a:bodyPr>
          <a:lstStyle/>
          <a:p>
            <a:pPr marL="527050" marR="519430" indent="142240">
              <a:lnSpc>
                <a:spcPct val="125899"/>
              </a:lnSpc>
              <a:spcBef>
                <a:spcPts val="745"/>
              </a:spcBef>
            </a:pPr>
            <a:r>
              <a:rPr sz="900" b="1" spc="100" dirty="0">
                <a:solidFill>
                  <a:srgbClr val="E64415"/>
                </a:solidFill>
                <a:latin typeface="Arial"/>
                <a:cs typeface="Arial"/>
              </a:rPr>
              <a:t>Wat</a:t>
            </a:r>
            <a:r>
              <a:rPr sz="900" b="1" spc="5" dirty="0">
                <a:solidFill>
                  <a:srgbClr val="E64415"/>
                </a:solidFill>
                <a:latin typeface="Arial"/>
                <a:cs typeface="Arial"/>
              </a:rPr>
              <a:t> </a:t>
            </a:r>
            <a:r>
              <a:rPr sz="900" b="1" spc="35" dirty="0">
                <a:solidFill>
                  <a:srgbClr val="E64415"/>
                </a:solidFill>
                <a:latin typeface="Arial"/>
                <a:cs typeface="Arial"/>
              </a:rPr>
              <a:t>doen </a:t>
            </a:r>
            <a:r>
              <a:rPr sz="900" b="1" dirty="0">
                <a:solidFill>
                  <a:srgbClr val="E64415"/>
                </a:solidFill>
                <a:latin typeface="Arial"/>
                <a:cs typeface="Arial"/>
              </a:rPr>
              <a:t>IPSO</a:t>
            </a:r>
            <a:r>
              <a:rPr sz="900" b="1" spc="70" dirty="0">
                <a:solidFill>
                  <a:srgbClr val="E64415"/>
                </a:solidFill>
                <a:latin typeface="Arial"/>
                <a:cs typeface="Arial"/>
              </a:rPr>
              <a:t> </a:t>
            </a:r>
            <a:r>
              <a:rPr sz="900" b="1" spc="65" dirty="0">
                <a:solidFill>
                  <a:srgbClr val="E64415"/>
                </a:solidFill>
                <a:latin typeface="Arial"/>
                <a:cs typeface="Arial"/>
              </a:rPr>
              <a:t>en</a:t>
            </a:r>
            <a:r>
              <a:rPr sz="900" b="1" spc="70" dirty="0">
                <a:solidFill>
                  <a:srgbClr val="E64415"/>
                </a:solidFill>
                <a:latin typeface="Arial"/>
                <a:cs typeface="Arial"/>
              </a:rPr>
              <a:t> </a:t>
            </a:r>
            <a:r>
              <a:rPr sz="900" b="1" spc="40" dirty="0">
                <a:solidFill>
                  <a:srgbClr val="E64415"/>
                </a:solidFill>
                <a:latin typeface="Arial"/>
                <a:cs typeface="Arial"/>
              </a:rPr>
              <a:t>KWF?</a:t>
            </a:r>
            <a:endParaRPr sz="900">
              <a:latin typeface="Arial"/>
              <a:cs typeface="Arial"/>
            </a:endParaRPr>
          </a:p>
          <a:p>
            <a:pPr>
              <a:lnSpc>
                <a:spcPct val="100000"/>
              </a:lnSpc>
              <a:spcBef>
                <a:spcPts val="40"/>
              </a:spcBef>
            </a:pPr>
            <a:endParaRPr sz="950">
              <a:latin typeface="Arial"/>
              <a:cs typeface="Arial"/>
            </a:endParaRPr>
          </a:p>
          <a:p>
            <a:pPr marL="81280" algn="just">
              <a:lnSpc>
                <a:spcPct val="100000"/>
              </a:lnSpc>
            </a:pPr>
            <a:r>
              <a:rPr sz="500" b="1" spc="50" dirty="0">
                <a:solidFill>
                  <a:srgbClr val="3A3B43"/>
                </a:solidFill>
                <a:latin typeface="Arial"/>
                <a:cs typeface="Arial"/>
              </a:rPr>
              <a:t>In</a:t>
            </a:r>
            <a:r>
              <a:rPr sz="500" b="1" spc="85" dirty="0">
                <a:solidFill>
                  <a:srgbClr val="3A3B43"/>
                </a:solidFill>
                <a:latin typeface="Arial"/>
                <a:cs typeface="Arial"/>
              </a:rPr>
              <a:t> </a:t>
            </a:r>
            <a:r>
              <a:rPr sz="500" b="1" spc="60" dirty="0">
                <a:solidFill>
                  <a:srgbClr val="3A3B43"/>
                </a:solidFill>
                <a:latin typeface="Arial"/>
                <a:cs typeface="Arial"/>
              </a:rPr>
              <a:t>de</a:t>
            </a:r>
            <a:r>
              <a:rPr sz="500" b="1" spc="90" dirty="0">
                <a:solidFill>
                  <a:srgbClr val="3A3B43"/>
                </a:solidFill>
                <a:latin typeface="Arial"/>
                <a:cs typeface="Arial"/>
              </a:rPr>
              <a:t> </a:t>
            </a:r>
            <a:r>
              <a:rPr sz="500" b="1" dirty="0">
                <a:solidFill>
                  <a:srgbClr val="3A3B43"/>
                </a:solidFill>
                <a:latin typeface="Arial"/>
                <a:cs typeface="Arial"/>
              </a:rPr>
              <a:t>aanloop</a:t>
            </a:r>
            <a:r>
              <a:rPr sz="500" b="1" spc="85" dirty="0">
                <a:solidFill>
                  <a:srgbClr val="3A3B43"/>
                </a:solidFill>
                <a:latin typeface="Arial"/>
                <a:cs typeface="Arial"/>
              </a:rPr>
              <a:t> </a:t>
            </a:r>
            <a:r>
              <a:rPr sz="500" b="1" spc="50" dirty="0">
                <a:solidFill>
                  <a:srgbClr val="3A3B43"/>
                </a:solidFill>
                <a:latin typeface="Arial"/>
                <a:cs typeface="Arial"/>
              </a:rPr>
              <a:t>naar</a:t>
            </a:r>
            <a:r>
              <a:rPr sz="500" b="1" spc="90" dirty="0">
                <a:solidFill>
                  <a:srgbClr val="3A3B43"/>
                </a:solidFill>
                <a:latin typeface="Arial"/>
                <a:cs typeface="Arial"/>
              </a:rPr>
              <a:t> </a:t>
            </a:r>
            <a:r>
              <a:rPr sz="500" b="1" spc="65" dirty="0">
                <a:solidFill>
                  <a:srgbClr val="3A3B43"/>
                </a:solidFill>
                <a:latin typeface="Arial"/>
                <a:cs typeface="Arial"/>
              </a:rPr>
              <a:t>2030</a:t>
            </a:r>
            <a:r>
              <a:rPr sz="500" b="1" spc="90" dirty="0">
                <a:solidFill>
                  <a:srgbClr val="3A3B43"/>
                </a:solidFill>
                <a:latin typeface="Arial"/>
                <a:cs typeface="Arial"/>
              </a:rPr>
              <a:t> </a:t>
            </a:r>
            <a:r>
              <a:rPr sz="500" b="1" spc="50" dirty="0">
                <a:solidFill>
                  <a:srgbClr val="3A3B43"/>
                </a:solidFill>
                <a:latin typeface="Arial"/>
                <a:cs typeface="Arial"/>
              </a:rPr>
              <a:t>zorgt</a:t>
            </a:r>
            <a:r>
              <a:rPr sz="500" b="1" spc="85" dirty="0">
                <a:solidFill>
                  <a:srgbClr val="3A3B43"/>
                </a:solidFill>
                <a:latin typeface="Arial"/>
                <a:cs typeface="Arial"/>
              </a:rPr>
              <a:t> </a:t>
            </a:r>
            <a:r>
              <a:rPr sz="500" b="1" dirty="0">
                <a:solidFill>
                  <a:srgbClr val="3A3B43"/>
                </a:solidFill>
                <a:latin typeface="Arial"/>
                <a:cs typeface="Arial"/>
              </a:rPr>
              <a:t>IPSO</a:t>
            </a:r>
            <a:r>
              <a:rPr sz="500" b="1" spc="90" dirty="0">
                <a:solidFill>
                  <a:srgbClr val="3A3B43"/>
                </a:solidFill>
                <a:latin typeface="Arial"/>
                <a:cs typeface="Arial"/>
              </a:rPr>
              <a:t> </a:t>
            </a:r>
            <a:r>
              <a:rPr sz="500" b="1" spc="-10" dirty="0">
                <a:solidFill>
                  <a:srgbClr val="3A3B43"/>
                </a:solidFill>
                <a:latin typeface="Arial"/>
                <a:cs typeface="Arial"/>
              </a:rPr>
              <a:t>voor:</a:t>
            </a:r>
            <a:endParaRPr sz="500">
              <a:latin typeface="Arial"/>
              <a:cs typeface="Arial"/>
            </a:endParaRPr>
          </a:p>
          <a:p>
            <a:pPr marL="142240" marR="73660" indent="-61594" algn="just">
              <a:lnSpc>
                <a:spcPct val="151000"/>
              </a:lnSpc>
              <a:buFont typeface="Verdana"/>
              <a:buChar char="•"/>
              <a:tabLst>
                <a:tab pos="142875" algn="l"/>
              </a:tabLst>
            </a:pPr>
            <a:r>
              <a:rPr sz="500" dirty="0">
                <a:solidFill>
                  <a:srgbClr val="3A3B43"/>
                </a:solidFill>
                <a:latin typeface="Arial"/>
                <a:cs typeface="Arial"/>
              </a:rPr>
              <a:t>een</a:t>
            </a:r>
            <a:r>
              <a:rPr sz="500" spc="114" dirty="0">
                <a:solidFill>
                  <a:srgbClr val="3A3B43"/>
                </a:solidFill>
                <a:latin typeface="Arial"/>
                <a:cs typeface="Arial"/>
              </a:rPr>
              <a:t> </a:t>
            </a:r>
            <a:r>
              <a:rPr sz="500" spc="45" dirty="0">
                <a:solidFill>
                  <a:srgbClr val="3A3B43"/>
                </a:solidFill>
                <a:latin typeface="Arial"/>
                <a:cs typeface="Arial"/>
              </a:rPr>
              <a:t>positief</a:t>
            </a:r>
            <a:r>
              <a:rPr sz="500" spc="120" dirty="0">
                <a:solidFill>
                  <a:srgbClr val="3A3B43"/>
                </a:solidFill>
                <a:latin typeface="Arial"/>
                <a:cs typeface="Arial"/>
              </a:rPr>
              <a:t> </a:t>
            </a:r>
            <a:r>
              <a:rPr sz="500" spc="60" dirty="0">
                <a:solidFill>
                  <a:srgbClr val="3A3B43"/>
                </a:solidFill>
                <a:latin typeface="Arial"/>
                <a:cs typeface="Arial"/>
              </a:rPr>
              <a:t>imago</a:t>
            </a:r>
            <a:r>
              <a:rPr sz="500" spc="114" dirty="0">
                <a:solidFill>
                  <a:srgbClr val="3A3B43"/>
                </a:solidFill>
                <a:latin typeface="Arial"/>
                <a:cs typeface="Arial"/>
              </a:rPr>
              <a:t> </a:t>
            </a:r>
            <a:r>
              <a:rPr sz="500" dirty="0">
                <a:solidFill>
                  <a:srgbClr val="3A3B43"/>
                </a:solidFill>
                <a:latin typeface="Arial"/>
                <a:cs typeface="Arial"/>
              </a:rPr>
              <a:t>van</a:t>
            </a:r>
            <a:r>
              <a:rPr sz="500" spc="120" dirty="0">
                <a:solidFill>
                  <a:srgbClr val="3A3B43"/>
                </a:solidFill>
                <a:latin typeface="Arial"/>
                <a:cs typeface="Arial"/>
              </a:rPr>
              <a:t> </a:t>
            </a:r>
            <a:r>
              <a:rPr sz="500" spc="55" dirty="0">
                <a:solidFill>
                  <a:srgbClr val="3A3B43"/>
                </a:solidFill>
                <a:latin typeface="Arial"/>
                <a:cs typeface="Arial"/>
              </a:rPr>
              <a:t>de</a:t>
            </a:r>
            <a:r>
              <a:rPr sz="500" spc="120" dirty="0">
                <a:solidFill>
                  <a:srgbClr val="3A3B43"/>
                </a:solidFill>
                <a:latin typeface="Arial"/>
                <a:cs typeface="Arial"/>
              </a:rPr>
              <a:t> </a:t>
            </a:r>
            <a:r>
              <a:rPr sz="500" dirty="0">
                <a:solidFill>
                  <a:srgbClr val="3A3B43"/>
                </a:solidFill>
                <a:latin typeface="Arial"/>
                <a:cs typeface="Arial"/>
              </a:rPr>
              <a:t>Centra</a:t>
            </a:r>
            <a:r>
              <a:rPr sz="500" spc="114" dirty="0">
                <a:solidFill>
                  <a:srgbClr val="3A3B43"/>
                </a:solidFill>
                <a:latin typeface="Arial"/>
                <a:cs typeface="Arial"/>
              </a:rPr>
              <a:t> </a:t>
            </a:r>
            <a:r>
              <a:rPr sz="500" dirty="0">
                <a:solidFill>
                  <a:srgbClr val="3A3B43"/>
                </a:solidFill>
                <a:latin typeface="Arial"/>
                <a:cs typeface="Arial"/>
              </a:rPr>
              <a:t>bij</a:t>
            </a:r>
            <a:r>
              <a:rPr sz="500" spc="120" dirty="0">
                <a:solidFill>
                  <a:srgbClr val="3A3B43"/>
                </a:solidFill>
                <a:latin typeface="Arial"/>
                <a:cs typeface="Arial"/>
              </a:rPr>
              <a:t> </a:t>
            </a:r>
            <a:r>
              <a:rPr sz="500" dirty="0">
                <a:solidFill>
                  <a:srgbClr val="3A3B43"/>
                </a:solidFill>
                <a:latin typeface="Arial"/>
                <a:cs typeface="Arial"/>
              </a:rPr>
              <a:t>landelijke</a:t>
            </a:r>
            <a:r>
              <a:rPr sz="500" spc="114" dirty="0">
                <a:solidFill>
                  <a:srgbClr val="3A3B43"/>
                </a:solidFill>
                <a:latin typeface="Arial"/>
                <a:cs typeface="Arial"/>
              </a:rPr>
              <a:t> </a:t>
            </a:r>
            <a:r>
              <a:rPr sz="500" spc="30" dirty="0">
                <a:solidFill>
                  <a:srgbClr val="3A3B43"/>
                </a:solidFill>
                <a:latin typeface="Arial"/>
                <a:cs typeface="Arial"/>
              </a:rPr>
              <a:t>poli-</a:t>
            </a:r>
            <a:r>
              <a:rPr sz="500" spc="500" dirty="0">
                <a:solidFill>
                  <a:srgbClr val="3A3B43"/>
                </a:solidFill>
                <a:latin typeface="Arial"/>
                <a:cs typeface="Arial"/>
              </a:rPr>
              <a:t> </a:t>
            </a:r>
            <a:r>
              <a:rPr sz="500" dirty="0">
                <a:solidFill>
                  <a:srgbClr val="3A3B43"/>
                </a:solidFill>
                <a:latin typeface="Arial"/>
                <a:cs typeface="Arial"/>
              </a:rPr>
              <a:t>tiek,</a:t>
            </a:r>
            <a:r>
              <a:rPr sz="500" spc="130" dirty="0">
                <a:solidFill>
                  <a:srgbClr val="3A3B43"/>
                </a:solidFill>
                <a:latin typeface="Arial"/>
                <a:cs typeface="Arial"/>
              </a:rPr>
              <a:t> </a:t>
            </a:r>
            <a:r>
              <a:rPr sz="500" spc="50" dirty="0">
                <a:solidFill>
                  <a:srgbClr val="3A3B43"/>
                </a:solidFill>
                <a:latin typeface="Arial"/>
                <a:cs typeface="Arial"/>
              </a:rPr>
              <a:t>formele</a:t>
            </a:r>
            <a:r>
              <a:rPr sz="500" spc="135" dirty="0">
                <a:solidFill>
                  <a:srgbClr val="3A3B43"/>
                </a:solidFill>
                <a:latin typeface="Arial"/>
                <a:cs typeface="Arial"/>
              </a:rPr>
              <a:t> </a:t>
            </a:r>
            <a:r>
              <a:rPr sz="500" spc="55" dirty="0">
                <a:solidFill>
                  <a:srgbClr val="3A3B43"/>
                </a:solidFill>
                <a:latin typeface="Arial"/>
                <a:cs typeface="Arial"/>
              </a:rPr>
              <a:t>zorg</a:t>
            </a:r>
            <a:r>
              <a:rPr sz="500" spc="135" dirty="0">
                <a:solidFill>
                  <a:srgbClr val="3A3B43"/>
                </a:solidFill>
                <a:latin typeface="Arial"/>
                <a:cs typeface="Arial"/>
              </a:rPr>
              <a:t> </a:t>
            </a:r>
            <a:r>
              <a:rPr sz="500" dirty="0">
                <a:solidFill>
                  <a:srgbClr val="3A3B43"/>
                </a:solidFill>
                <a:latin typeface="Arial"/>
                <a:cs typeface="Arial"/>
              </a:rPr>
              <a:t>en</a:t>
            </a:r>
            <a:r>
              <a:rPr sz="500" spc="135" dirty="0">
                <a:solidFill>
                  <a:srgbClr val="3A3B43"/>
                </a:solidFill>
                <a:latin typeface="Arial"/>
                <a:cs typeface="Arial"/>
              </a:rPr>
              <a:t> </a:t>
            </a:r>
            <a:r>
              <a:rPr sz="500" dirty="0">
                <a:solidFill>
                  <a:srgbClr val="3A3B43"/>
                </a:solidFill>
                <a:latin typeface="Arial"/>
                <a:cs typeface="Arial"/>
              </a:rPr>
              <a:t>andere</a:t>
            </a:r>
            <a:r>
              <a:rPr sz="500" spc="130" dirty="0">
                <a:solidFill>
                  <a:srgbClr val="3A3B43"/>
                </a:solidFill>
                <a:latin typeface="Arial"/>
                <a:cs typeface="Arial"/>
              </a:rPr>
              <a:t> </a:t>
            </a:r>
            <a:r>
              <a:rPr sz="500" spc="40" dirty="0">
                <a:solidFill>
                  <a:srgbClr val="3A3B43"/>
                </a:solidFill>
                <a:latin typeface="Arial"/>
                <a:cs typeface="Arial"/>
              </a:rPr>
              <a:t>belanghebbenden;</a:t>
            </a:r>
            <a:endParaRPr sz="500">
              <a:latin typeface="Arial"/>
              <a:cs typeface="Arial"/>
            </a:endParaRPr>
          </a:p>
          <a:p>
            <a:pPr marL="142240" marR="73660" indent="-61594" algn="just">
              <a:lnSpc>
                <a:spcPct val="151000"/>
              </a:lnSpc>
              <a:buFont typeface="Verdana"/>
              <a:buChar char="•"/>
              <a:tabLst>
                <a:tab pos="142875" algn="l"/>
              </a:tabLst>
            </a:pPr>
            <a:r>
              <a:rPr sz="500" spc="55" dirty="0">
                <a:solidFill>
                  <a:srgbClr val="3A3B43"/>
                </a:solidFill>
                <a:latin typeface="Arial"/>
                <a:cs typeface="Arial"/>
              </a:rPr>
              <a:t>het</a:t>
            </a:r>
            <a:r>
              <a:rPr sz="500" spc="50" dirty="0">
                <a:solidFill>
                  <a:srgbClr val="3A3B43"/>
                </a:solidFill>
                <a:latin typeface="Arial"/>
                <a:cs typeface="Arial"/>
              </a:rPr>
              <a:t> </a:t>
            </a:r>
            <a:r>
              <a:rPr sz="500" spc="55" dirty="0">
                <a:solidFill>
                  <a:srgbClr val="3A3B43"/>
                </a:solidFill>
                <a:latin typeface="Arial"/>
                <a:cs typeface="Arial"/>
              </a:rPr>
              <a:t>overtuigen</a:t>
            </a:r>
            <a:r>
              <a:rPr sz="500" spc="65" dirty="0">
                <a:solidFill>
                  <a:srgbClr val="3A3B43"/>
                </a:solidFill>
                <a:latin typeface="Arial"/>
                <a:cs typeface="Arial"/>
              </a:rPr>
              <a:t> </a:t>
            </a:r>
            <a:r>
              <a:rPr sz="500" spc="50" dirty="0">
                <a:solidFill>
                  <a:srgbClr val="3A3B43"/>
                </a:solidFill>
                <a:latin typeface="Arial"/>
                <a:cs typeface="Arial"/>
              </a:rPr>
              <a:t>van</a:t>
            </a:r>
            <a:r>
              <a:rPr sz="500" spc="65" dirty="0">
                <a:solidFill>
                  <a:srgbClr val="3A3B43"/>
                </a:solidFill>
                <a:latin typeface="Arial"/>
                <a:cs typeface="Arial"/>
              </a:rPr>
              <a:t> </a:t>
            </a:r>
            <a:r>
              <a:rPr sz="500" spc="55" dirty="0">
                <a:solidFill>
                  <a:srgbClr val="3A3B43"/>
                </a:solidFill>
                <a:latin typeface="Arial"/>
                <a:cs typeface="Arial"/>
              </a:rPr>
              <a:t>bovenstaande</a:t>
            </a:r>
            <a:r>
              <a:rPr sz="500" spc="65" dirty="0">
                <a:solidFill>
                  <a:srgbClr val="3A3B43"/>
                </a:solidFill>
                <a:latin typeface="Arial"/>
                <a:cs typeface="Arial"/>
              </a:rPr>
              <a:t> </a:t>
            </a:r>
            <a:r>
              <a:rPr sz="500" spc="50" dirty="0">
                <a:solidFill>
                  <a:srgbClr val="3A3B43"/>
                </a:solidFill>
                <a:latin typeface="Arial"/>
                <a:cs typeface="Arial"/>
              </a:rPr>
              <a:t>partijen</a:t>
            </a:r>
            <a:r>
              <a:rPr sz="500" spc="65" dirty="0">
                <a:solidFill>
                  <a:srgbClr val="3A3B43"/>
                </a:solidFill>
                <a:latin typeface="Arial"/>
                <a:cs typeface="Arial"/>
              </a:rPr>
              <a:t> </a:t>
            </a:r>
            <a:r>
              <a:rPr sz="500" spc="60" dirty="0">
                <a:solidFill>
                  <a:srgbClr val="3A3B43"/>
                </a:solidFill>
                <a:latin typeface="Arial"/>
                <a:cs typeface="Arial"/>
              </a:rPr>
              <a:t>dat</a:t>
            </a:r>
            <a:r>
              <a:rPr sz="500" spc="65" dirty="0">
                <a:solidFill>
                  <a:srgbClr val="3A3B43"/>
                </a:solidFill>
                <a:latin typeface="Arial"/>
                <a:cs typeface="Arial"/>
              </a:rPr>
              <a:t> </a:t>
            </a:r>
            <a:r>
              <a:rPr sz="500" spc="35" dirty="0">
                <a:solidFill>
                  <a:srgbClr val="3A3B43"/>
                </a:solidFill>
                <a:latin typeface="Arial"/>
                <a:cs typeface="Arial"/>
              </a:rPr>
              <a:t>de</a:t>
            </a:r>
            <a:r>
              <a:rPr sz="500" spc="500" dirty="0">
                <a:solidFill>
                  <a:srgbClr val="3A3B43"/>
                </a:solidFill>
                <a:latin typeface="Arial"/>
                <a:cs typeface="Arial"/>
              </a:rPr>
              <a:t> </a:t>
            </a:r>
            <a:r>
              <a:rPr sz="500" dirty="0">
                <a:solidFill>
                  <a:srgbClr val="3A3B43"/>
                </a:solidFill>
                <a:latin typeface="Arial"/>
                <a:cs typeface="Arial"/>
              </a:rPr>
              <a:t>Centra</a:t>
            </a:r>
            <a:r>
              <a:rPr sz="500" spc="140" dirty="0">
                <a:solidFill>
                  <a:srgbClr val="3A3B43"/>
                </a:solidFill>
                <a:latin typeface="Arial"/>
                <a:cs typeface="Arial"/>
              </a:rPr>
              <a:t> </a:t>
            </a:r>
            <a:r>
              <a:rPr sz="500" dirty="0">
                <a:solidFill>
                  <a:srgbClr val="3A3B43"/>
                </a:solidFill>
                <a:latin typeface="Arial"/>
                <a:cs typeface="Arial"/>
              </a:rPr>
              <a:t>een</a:t>
            </a:r>
            <a:r>
              <a:rPr sz="500" spc="140" dirty="0">
                <a:solidFill>
                  <a:srgbClr val="3A3B43"/>
                </a:solidFill>
                <a:latin typeface="Arial"/>
                <a:cs typeface="Arial"/>
              </a:rPr>
              <a:t> </a:t>
            </a:r>
            <a:r>
              <a:rPr sz="500" dirty="0">
                <a:solidFill>
                  <a:srgbClr val="3A3B43"/>
                </a:solidFill>
                <a:latin typeface="Arial"/>
                <a:cs typeface="Arial"/>
              </a:rPr>
              <a:t>vaste</a:t>
            </a:r>
            <a:r>
              <a:rPr sz="500" spc="140" dirty="0">
                <a:solidFill>
                  <a:srgbClr val="3A3B43"/>
                </a:solidFill>
                <a:latin typeface="Arial"/>
                <a:cs typeface="Arial"/>
              </a:rPr>
              <a:t> </a:t>
            </a:r>
            <a:r>
              <a:rPr sz="500" spc="50" dirty="0">
                <a:solidFill>
                  <a:srgbClr val="3A3B43"/>
                </a:solidFill>
                <a:latin typeface="Arial"/>
                <a:cs typeface="Arial"/>
              </a:rPr>
              <a:t>plek</a:t>
            </a:r>
            <a:r>
              <a:rPr sz="500" spc="140" dirty="0">
                <a:solidFill>
                  <a:srgbClr val="3A3B43"/>
                </a:solidFill>
                <a:latin typeface="Arial"/>
                <a:cs typeface="Arial"/>
              </a:rPr>
              <a:t> </a:t>
            </a:r>
            <a:r>
              <a:rPr sz="500" dirty="0">
                <a:solidFill>
                  <a:srgbClr val="3A3B43"/>
                </a:solidFill>
                <a:latin typeface="Arial"/>
                <a:cs typeface="Arial"/>
              </a:rPr>
              <a:t>in</a:t>
            </a:r>
            <a:r>
              <a:rPr sz="500" spc="140" dirty="0">
                <a:solidFill>
                  <a:srgbClr val="3A3B43"/>
                </a:solidFill>
                <a:latin typeface="Arial"/>
                <a:cs typeface="Arial"/>
              </a:rPr>
              <a:t> </a:t>
            </a:r>
            <a:r>
              <a:rPr sz="500" spc="55" dirty="0">
                <a:solidFill>
                  <a:srgbClr val="3A3B43"/>
                </a:solidFill>
                <a:latin typeface="Arial"/>
                <a:cs typeface="Arial"/>
              </a:rPr>
              <a:t>het</a:t>
            </a:r>
            <a:r>
              <a:rPr sz="500" spc="140" dirty="0">
                <a:solidFill>
                  <a:srgbClr val="3A3B43"/>
                </a:solidFill>
                <a:latin typeface="Arial"/>
                <a:cs typeface="Arial"/>
              </a:rPr>
              <a:t> </a:t>
            </a:r>
            <a:r>
              <a:rPr sz="500" spc="50" dirty="0">
                <a:solidFill>
                  <a:srgbClr val="3A3B43"/>
                </a:solidFill>
                <a:latin typeface="Arial"/>
                <a:cs typeface="Arial"/>
              </a:rPr>
              <a:t>oncologisch</a:t>
            </a:r>
            <a:r>
              <a:rPr sz="500" spc="140" dirty="0">
                <a:solidFill>
                  <a:srgbClr val="3A3B43"/>
                </a:solidFill>
                <a:latin typeface="Arial"/>
                <a:cs typeface="Arial"/>
              </a:rPr>
              <a:t> </a:t>
            </a:r>
            <a:r>
              <a:rPr sz="500" spc="50" dirty="0">
                <a:solidFill>
                  <a:srgbClr val="3A3B43"/>
                </a:solidFill>
                <a:latin typeface="Arial"/>
                <a:cs typeface="Arial"/>
              </a:rPr>
              <a:t>zorgpad</a:t>
            </a:r>
            <a:r>
              <a:rPr sz="500" spc="500" dirty="0">
                <a:solidFill>
                  <a:srgbClr val="3A3B43"/>
                </a:solidFill>
                <a:latin typeface="Arial"/>
                <a:cs typeface="Arial"/>
              </a:rPr>
              <a:t> </a:t>
            </a:r>
            <a:r>
              <a:rPr sz="500" spc="50" dirty="0">
                <a:solidFill>
                  <a:srgbClr val="3A3B43"/>
                </a:solidFill>
                <a:latin typeface="Arial"/>
                <a:cs typeface="Arial"/>
              </a:rPr>
              <a:t>dienen </a:t>
            </a:r>
            <a:r>
              <a:rPr sz="500" dirty="0">
                <a:solidFill>
                  <a:srgbClr val="3A3B43"/>
                </a:solidFill>
                <a:latin typeface="Arial"/>
                <a:cs typeface="Arial"/>
              </a:rPr>
              <a:t>in</a:t>
            </a:r>
            <a:r>
              <a:rPr sz="500" spc="50" dirty="0">
                <a:solidFill>
                  <a:srgbClr val="3A3B43"/>
                </a:solidFill>
                <a:latin typeface="Arial"/>
                <a:cs typeface="Arial"/>
              </a:rPr>
              <a:t> te </a:t>
            </a:r>
            <a:r>
              <a:rPr sz="500" spc="55" dirty="0">
                <a:solidFill>
                  <a:srgbClr val="3A3B43"/>
                </a:solidFill>
                <a:latin typeface="Arial"/>
                <a:cs typeface="Arial"/>
              </a:rPr>
              <a:t>nemen</a:t>
            </a:r>
            <a:r>
              <a:rPr sz="500" spc="50" dirty="0">
                <a:solidFill>
                  <a:srgbClr val="3A3B43"/>
                </a:solidFill>
                <a:latin typeface="Arial"/>
                <a:cs typeface="Arial"/>
              </a:rPr>
              <a:t> </a:t>
            </a:r>
            <a:r>
              <a:rPr sz="500" dirty="0">
                <a:solidFill>
                  <a:srgbClr val="3A3B43"/>
                </a:solidFill>
                <a:latin typeface="Arial"/>
                <a:cs typeface="Arial"/>
              </a:rPr>
              <a:t>én</a:t>
            </a:r>
            <a:r>
              <a:rPr sz="500" spc="50" dirty="0">
                <a:solidFill>
                  <a:srgbClr val="3A3B43"/>
                </a:solidFill>
                <a:latin typeface="Arial"/>
                <a:cs typeface="Arial"/>
              </a:rPr>
              <a:t> </a:t>
            </a:r>
            <a:r>
              <a:rPr sz="500" spc="55" dirty="0">
                <a:solidFill>
                  <a:srgbClr val="3A3B43"/>
                </a:solidFill>
                <a:latin typeface="Arial"/>
                <a:cs typeface="Arial"/>
              </a:rPr>
              <a:t>daarvoor</a:t>
            </a:r>
            <a:r>
              <a:rPr sz="500" spc="50" dirty="0">
                <a:solidFill>
                  <a:srgbClr val="3A3B43"/>
                </a:solidFill>
                <a:latin typeface="Arial"/>
                <a:cs typeface="Arial"/>
              </a:rPr>
              <a:t> </a:t>
            </a:r>
            <a:r>
              <a:rPr sz="500" spc="55" dirty="0">
                <a:solidFill>
                  <a:srgbClr val="3A3B43"/>
                </a:solidFill>
                <a:latin typeface="Arial"/>
                <a:cs typeface="Arial"/>
              </a:rPr>
              <a:t>duurzaam</a:t>
            </a:r>
            <a:r>
              <a:rPr sz="500" spc="50" dirty="0">
                <a:solidFill>
                  <a:srgbClr val="3A3B43"/>
                </a:solidFill>
                <a:latin typeface="Arial"/>
                <a:cs typeface="Arial"/>
              </a:rPr>
              <a:t> </a:t>
            </a:r>
            <a:r>
              <a:rPr sz="500" spc="40" dirty="0">
                <a:solidFill>
                  <a:srgbClr val="3A3B43"/>
                </a:solidFill>
                <a:latin typeface="Arial"/>
                <a:cs typeface="Arial"/>
              </a:rPr>
              <a:t>dienen</a:t>
            </a:r>
            <a:r>
              <a:rPr sz="500" spc="500" dirty="0">
                <a:solidFill>
                  <a:srgbClr val="3A3B43"/>
                </a:solidFill>
                <a:latin typeface="Arial"/>
                <a:cs typeface="Arial"/>
              </a:rPr>
              <a:t> </a:t>
            </a:r>
            <a:r>
              <a:rPr sz="500" spc="50" dirty="0">
                <a:solidFill>
                  <a:srgbClr val="3A3B43"/>
                </a:solidFill>
                <a:latin typeface="Arial"/>
                <a:cs typeface="Arial"/>
              </a:rPr>
              <a:t>te</a:t>
            </a:r>
            <a:r>
              <a:rPr sz="500" spc="20" dirty="0">
                <a:solidFill>
                  <a:srgbClr val="3A3B43"/>
                </a:solidFill>
                <a:latin typeface="Arial"/>
                <a:cs typeface="Arial"/>
              </a:rPr>
              <a:t> </a:t>
            </a:r>
            <a:r>
              <a:rPr sz="500" spc="65" dirty="0">
                <a:solidFill>
                  <a:srgbClr val="3A3B43"/>
                </a:solidFill>
                <a:latin typeface="Arial"/>
                <a:cs typeface="Arial"/>
              </a:rPr>
              <a:t>worden</a:t>
            </a:r>
            <a:r>
              <a:rPr sz="500" spc="25" dirty="0">
                <a:solidFill>
                  <a:srgbClr val="3A3B43"/>
                </a:solidFill>
                <a:latin typeface="Arial"/>
                <a:cs typeface="Arial"/>
              </a:rPr>
              <a:t> </a:t>
            </a:r>
            <a:r>
              <a:rPr sz="500" spc="50" dirty="0">
                <a:solidFill>
                  <a:srgbClr val="3A3B43"/>
                </a:solidFill>
                <a:latin typeface="Arial"/>
                <a:cs typeface="Arial"/>
              </a:rPr>
              <a:t>geinancierd;</a:t>
            </a:r>
            <a:endParaRPr sz="500">
              <a:latin typeface="Arial"/>
              <a:cs typeface="Arial"/>
            </a:endParaRPr>
          </a:p>
          <a:p>
            <a:pPr marL="142240" marR="73660" indent="-61594" algn="just">
              <a:lnSpc>
                <a:spcPct val="151000"/>
              </a:lnSpc>
              <a:buFont typeface="Verdana"/>
              <a:buChar char="•"/>
              <a:tabLst>
                <a:tab pos="142875" algn="l"/>
              </a:tabLst>
            </a:pPr>
            <a:r>
              <a:rPr sz="500" spc="55" dirty="0">
                <a:solidFill>
                  <a:srgbClr val="3A3B43"/>
                </a:solidFill>
                <a:latin typeface="Arial"/>
                <a:cs typeface="Arial"/>
              </a:rPr>
              <a:t>ondersteuning</a:t>
            </a:r>
            <a:r>
              <a:rPr sz="500" spc="65" dirty="0">
                <a:solidFill>
                  <a:srgbClr val="3A3B43"/>
                </a:solidFill>
                <a:latin typeface="Arial"/>
                <a:cs typeface="Arial"/>
              </a:rPr>
              <a:t> </a:t>
            </a:r>
            <a:r>
              <a:rPr sz="500" spc="50" dirty="0">
                <a:solidFill>
                  <a:srgbClr val="3A3B43"/>
                </a:solidFill>
                <a:latin typeface="Arial"/>
                <a:cs typeface="Arial"/>
              </a:rPr>
              <a:t>van</a:t>
            </a:r>
            <a:r>
              <a:rPr sz="500" spc="65" dirty="0">
                <a:solidFill>
                  <a:srgbClr val="3A3B43"/>
                </a:solidFill>
                <a:latin typeface="Arial"/>
                <a:cs typeface="Arial"/>
              </a:rPr>
              <a:t> </a:t>
            </a:r>
            <a:r>
              <a:rPr sz="500" dirty="0">
                <a:solidFill>
                  <a:srgbClr val="3A3B43"/>
                </a:solidFill>
                <a:latin typeface="Arial"/>
                <a:cs typeface="Arial"/>
              </a:rPr>
              <a:t>Centra,</a:t>
            </a:r>
            <a:r>
              <a:rPr sz="500" spc="65" dirty="0">
                <a:solidFill>
                  <a:srgbClr val="3A3B43"/>
                </a:solidFill>
                <a:latin typeface="Arial"/>
                <a:cs typeface="Arial"/>
              </a:rPr>
              <a:t> </a:t>
            </a:r>
            <a:r>
              <a:rPr sz="500" spc="55" dirty="0">
                <a:solidFill>
                  <a:srgbClr val="3A3B43"/>
                </a:solidFill>
                <a:latin typeface="Arial"/>
                <a:cs typeface="Arial"/>
              </a:rPr>
              <a:t>bijvoorbeeld</a:t>
            </a:r>
            <a:r>
              <a:rPr sz="500" spc="65" dirty="0">
                <a:solidFill>
                  <a:srgbClr val="3A3B43"/>
                </a:solidFill>
                <a:latin typeface="Arial"/>
                <a:cs typeface="Arial"/>
              </a:rPr>
              <a:t> </a:t>
            </a:r>
            <a:r>
              <a:rPr sz="500" spc="70" dirty="0">
                <a:solidFill>
                  <a:srgbClr val="3A3B43"/>
                </a:solidFill>
                <a:latin typeface="Arial"/>
                <a:cs typeface="Arial"/>
              </a:rPr>
              <a:t>met</a:t>
            </a:r>
            <a:r>
              <a:rPr sz="500" spc="65" dirty="0">
                <a:solidFill>
                  <a:srgbClr val="3A3B43"/>
                </a:solidFill>
                <a:latin typeface="Arial"/>
                <a:cs typeface="Arial"/>
              </a:rPr>
              <a:t> </a:t>
            </a:r>
            <a:r>
              <a:rPr sz="500" spc="40" dirty="0">
                <a:solidFill>
                  <a:srgbClr val="3A3B43"/>
                </a:solidFill>
                <a:latin typeface="Arial"/>
                <a:cs typeface="Arial"/>
              </a:rPr>
              <a:t>prak-</a:t>
            </a:r>
            <a:r>
              <a:rPr sz="500" spc="500" dirty="0">
                <a:solidFill>
                  <a:srgbClr val="3A3B43"/>
                </a:solidFill>
                <a:latin typeface="Arial"/>
                <a:cs typeface="Arial"/>
              </a:rPr>
              <a:t> </a:t>
            </a:r>
            <a:r>
              <a:rPr sz="500" dirty="0">
                <a:solidFill>
                  <a:srgbClr val="3A3B43"/>
                </a:solidFill>
                <a:latin typeface="Arial"/>
                <a:cs typeface="Arial"/>
              </a:rPr>
              <a:t>tische</a:t>
            </a:r>
            <a:r>
              <a:rPr sz="500" spc="200" dirty="0">
                <a:solidFill>
                  <a:srgbClr val="3A3B43"/>
                </a:solidFill>
                <a:latin typeface="Arial"/>
                <a:cs typeface="Arial"/>
              </a:rPr>
              <a:t> </a:t>
            </a:r>
            <a:r>
              <a:rPr sz="500" spc="50" dirty="0">
                <a:solidFill>
                  <a:srgbClr val="3A3B43"/>
                </a:solidFill>
                <a:latin typeface="Arial"/>
                <a:cs typeface="Arial"/>
              </a:rPr>
              <a:t>ondersteuning,</a:t>
            </a:r>
            <a:r>
              <a:rPr sz="500" spc="200" dirty="0">
                <a:solidFill>
                  <a:srgbClr val="3A3B43"/>
                </a:solidFill>
                <a:latin typeface="Arial"/>
                <a:cs typeface="Arial"/>
              </a:rPr>
              <a:t> </a:t>
            </a:r>
            <a:r>
              <a:rPr sz="500" spc="60" dirty="0">
                <a:solidFill>
                  <a:srgbClr val="3A3B43"/>
                </a:solidFill>
                <a:latin typeface="Arial"/>
                <a:cs typeface="Arial"/>
              </a:rPr>
              <a:t>de</a:t>
            </a:r>
            <a:r>
              <a:rPr sz="500" spc="200" dirty="0">
                <a:solidFill>
                  <a:srgbClr val="3A3B43"/>
                </a:solidFill>
                <a:latin typeface="Arial"/>
                <a:cs typeface="Arial"/>
              </a:rPr>
              <a:t> </a:t>
            </a:r>
            <a:r>
              <a:rPr sz="500" dirty="0">
                <a:solidFill>
                  <a:srgbClr val="3A3B43"/>
                </a:solidFill>
                <a:latin typeface="Arial"/>
                <a:cs typeface="Arial"/>
              </a:rPr>
              <a:t>IPSO</a:t>
            </a:r>
            <a:r>
              <a:rPr sz="500" spc="290" dirty="0">
                <a:solidFill>
                  <a:srgbClr val="3A3B43"/>
                </a:solidFill>
                <a:latin typeface="Arial"/>
                <a:cs typeface="Arial"/>
              </a:rPr>
              <a:t>  </a:t>
            </a:r>
            <a:r>
              <a:rPr sz="500" spc="55" dirty="0">
                <a:solidFill>
                  <a:srgbClr val="3A3B43"/>
                </a:solidFill>
                <a:latin typeface="Arial"/>
                <a:cs typeface="Arial"/>
              </a:rPr>
              <a:t>cademie</a:t>
            </a:r>
            <a:r>
              <a:rPr sz="500" spc="204" dirty="0">
                <a:solidFill>
                  <a:srgbClr val="3A3B43"/>
                </a:solidFill>
                <a:latin typeface="Arial"/>
                <a:cs typeface="Arial"/>
              </a:rPr>
              <a:t> </a:t>
            </a:r>
            <a:r>
              <a:rPr sz="500" dirty="0">
                <a:solidFill>
                  <a:srgbClr val="3A3B43"/>
                </a:solidFill>
                <a:latin typeface="Arial"/>
                <a:cs typeface="Arial"/>
              </a:rPr>
              <a:t>en</a:t>
            </a:r>
            <a:r>
              <a:rPr sz="500" spc="200" dirty="0">
                <a:solidFill>
                  <a:srgbClr val="3A3B43"/>
                </a:solidFill>
                <a:latin typeface="Arial"/>
                <a:cs typeface="Arial"/>
              </a:rPr>
              <a:t> </a:t>
            </a:r>
            <a:r>
              <a:rPr sz="500" spc="35" dirty="0">
                <a:solidFill>
                  <a:srgbClr val="3A3B43"/>
                </a:solidFill>
                <a:latin typeface="Arial"/>
                <a:cs typeface="Arial"/>
              </a:rPr>
              <a:t>de</a:t>
            </a:r>
            <a:r>
              <a:rPr sz="500" spc="500" dirty="0">
                <a:solidFill>
                  <a:srgbClr val="3A3B43"/>
                </a:solidFill>
                <a:latin typeface="Arial"/>
                <a:cs typeface="Arial"/>
              </a:rPr>
              <a:t> </a:t>
            </a:r>
            <a:r>
              <a:rPr sz="500" dirty="0">
                <a:solidFill>
                  <a:srgbClr val="3A3B43"/>
                </a:solidFill>
                <a:latin typeface="Arial"/>
                <a:cs typeface="Arial"/>
              </a:rPr>
              <a:t>IPSO</a:t>
            </a:r>
            <a:r>
              <a:rPr sz="500" spc="150" dirty="0">
                <a:solidFill>
                  <a:srgbClr val="3A3B43"/>
                </a:solidFill>
                <a:latin typeface="Arial"/>
                <a:cs typeface="Arial"/>
              </a:rPr>
              <a:t> </a:t>
            </a:r>
            <a:r>
              <a:rPr sz="500" spc="45" dirty="0">
                <a:solidFill>
                  <a:srgbClr val="3A3B43"/>
                </a:solidFill>
                <a:latin typeface="Arial"/>
                <a:cs typeface="Arial"/>
              </a:rPr>
              <a:t>Community+;</a:t>
            </a:r>
            <a:endParaRPr sz="500">
              <a:latin typeface="Arial"/>
              <a:cs typeface="Arial"/>
            </a:endParaRPr>
          </a:p>
          <a:p>
            <a:pPr marL="142240" indent="-61594" algn="just">
              <a:lnSpc>
                <a:spcPct val="100000"/>
              </a:lnSpc>
              <a:spcBef>
                <a:spcPts val="305"/>
              </a:spcBef>
              <a:buFont typeface="Verdana"/>
              <a:buChar char="•"/>
              <a:tabLst>
                <a:tab pos="142875" algn="l"/>
              </a:tabLst>
            </a:pPr>
            <a:r>
              <a:rPr sz="500" spc="55" dirty="0">
                <a:solidFill>
                  <a:srgbClr val="3A3B43"/>
                </a:solidFill>
                <a:latin typeface="Arial"/>
                <a:cs typeface="Arial"/>
              </a:rPr>
              <a:t>het</a:t>
            </a:r>
            <a:r>
              <a:rPr sz="500" spc="135" dirty="0">
                <a:solidFill>
                  <a:srgbClr val="3A3B43"/>
                </a:solidFill>
                <a:latin typeface="Arial"/>
                <a:cs typeface="Arial"/>
              </a:rPr>
              <a:t> </a:t>
            </a:r>
            <a:r>
              <a:rPr sz="500" spc="45" dirty="0">
                <a:solidFill>
                  <a:srgbClr val="3A3B43"/>
                </a:solidFill>
                <a:latin typeface="Arial"/>
                <a:cs typeface="Arial"/>
              </a:rPr>
              <a:t>stimuleren</a:t>
            </a:r>
            <a:r>
              <a:rPr sz="500" spc="135" dirty="0">
                <a:solidFill>
                  <a:srgbClr val="3A3B43"/>
                </a:solidFill>
                <a:latin typeface="Arial"/>
                <a:cs typeface="Arial"/>
              </a:rPr>
              <a:t> </a:t>
            </a:r>
            <a:r>
              <a:rPr sz="500" spc="50" dirty="0">
                <a:solidFill>
                  <a:srgbClr val="3A3B43"/>
                </a:solidFill>
                <a:latin typeface="Arial"/>
                <a:cs typeface="Arial"/>
              </a:rPr>
              <a:t>van</a:t>
            </a:r>
            <a:r>
              <a:rPr sz="500" spc="140" dirty="0">
                <a:solidFill>
                  <a:srgbClr val="3A3B43"/>
                </a:solidFill>
                <a:latin typeface="Arial"/>
                <a:cs typeface="Arial"/>
              </a:rPr>
              <a:t> </a:t>
            </a:r>
            <a:r>
              <a:rPr sz="500" spc="55" dirty="0">
                <a:solidFill>
                  <a:srgbClr val="3A3B43"/>
                </a:solidFill>
                <a:latin typeface="Arial"/>
                <a:cs typeface="Arial"/>
              </a:rPr>
              <a:t>verbinding</a:t>
            </a:r>
            <a:r>
              <a:rPr sz="500" spc="135" dirty="0">
                <a:solidFill>
                  <a:srgbClr val="3A3B43"/>
                </a:solidFill>
                <a:latin typeface="Arial"/>
                <a:cs typeface="Arial"/>
              </a:rPr>
              <a:t> </a:t>
            </a:r>
            <a:r>
              <a:rPr sz="500" dirty="0">
                <a:solidFill>
                  <a:srgbClr val="3A3B43"/>
                </a:solidFill>
                <a:latin typeface="Arial"/>
                <a:cs typeface="Arial"/>
              </a:rPr>
              <a:t>en</a:t>
            </a:r>
            <a:r>
              <a:rPr sz="500" spc="140" dirty="0">
                <a:solidFill>
                  <a:srgbClr val="3A3B43"/>
                </a:solidFill>
                <a:latin typeface="Arial"/>
                <a:cs typeface="Arial"/>
              </a:rPr>
              <a:t> </a:t>
            </a:r>
            <a:r>
              <a:rPr sz="500" spc="40" dirty="0">
                <a:solidFill>
                  <a:srgbClr val="3A3B43"/>
                </a:solidFill>
                <a:latin typeface="Arial"/>
                <a:cs typeface="Arial"/>
              </a:rPr>
              <a:t>samenwerking</a:t>
            </a:r>
            <a:endParaRPr sz="500">
              <a:latin typeface="Arial"/>
              <a:cs typeface="Arial"/>
            </a:endParaRPr>
          </a:p>
          <a:p>
            <a:pPr marL="142240" algn="just">
              <a:lnSpc>
                <a:spcPct val="100000"/>
              </a:lnSpc>
              <a:spcBef>
                <a:spcPts val="305"/>
              </a:spcBef>
            </a:pPr>
            <a:r>
              <a:rPr sz="500" dirty="0">
                <a:solidFill>
                  <a:srgbClr val="3A3B43"/>
                </a:solidFill>
                <a:latin typeface="Arial"/>
                <a:cs typeface="Arial"/>
              </a:rPr>
              <a:t>tussen</a:t>
            </a:r>
            <a:r>
              <a:rPr sz="500" spc="175" dirty="0">
                <a:solidFill>
                  <a:srgbClr val="3A3B43"/>
                </a:solidFill>
                <a:latin typeface="Arial"/>
                <a:cs typeface="Arial"/>
              </a:rPr>
              <a:t> </a:t>
            </a:r>
            <a:r>
              <a:rPr sz="500" dirty="0">
                <a:solidFill>
                  <a:srgbClr val="3A3B43"/>
                </a:solidFill>
                <a:latin typeface="Arial"/>
                <a:cs typeface="Arial"/>
              </a:rPr>
              <a:t>Centra</a:t>
            </a:r>
            <a:r>
              <a:rPr sz="500" spc="180" dirty="0">
                <a:solidFill>
                  <a:srgbClr val="3A3B43"/>
                </a:solidFill>
                <a:latin typeface="Arial"/>
                <a:cs typeface="Arial"/>
              </a:rPr>
              <a:t> </a:t>
            </a:r>
            <a:r>
              <a:rPr sz="500" spc="50" dirty="0">
                <a:solidFill>
                  <a:srgbClr val="3A3B43"/>
                </a:solidFill>
                <a:latin typeface="Arial"/>
                <a:cs typeface="Arial"/>
              </a:rPr>
              <a:t>onderling,</a:t>
            </a:r>
            <a:r>
              <a:rPr sz="500" spc="180" dirty="0">
                <a:solidFill>
                  <a:srgbClr val="3A3B43"/>
                </a:solidFill>
                <a:latin typeface="Arial"/>
                <a:cs typeface="Arial"/>
              </a:rPr>
              <a:t> </a:t>
            </a:r>
            <a:r>
              <a:rPr sz="500" dirty="0">
                <a:solidFill>
                  <a:srgbClr val="3A3B43"/>
                </a:solidFill>
                <a:latin typeface="Arial"/>
                <a:cs typeface="Arial"/>
              </a:rPr>
              <a:t>IPSO</a:t>
            </a:r>
            <a:r>
              <a:rPr sz="500" spc="180" dirty="0">
                <a:solidFill>
                  <a:srgbClr val="3A3B43"/>
                </a:solidFill>
                <a:latin typeface="Arial"/>
                <a:cs typeface="Arial"/>
              </a:rPr>
              <a:t> </a:t>
            </a:r>
            <a:r>
              <a:rPr sz="500" dirty="0">
                <a:solidFill>
                  <a:srgbClr val="3A3B43"/>
                </a:solidFill>
                <a:latin typeface="Arial"/>
                <a:cs typeface="Arial"/>
              </a:rPr>
              <a:t>en</a:t>
            </a:r>
            <a:r>
              <a:rPr sz="500" spc="180" dirty="0">
                <a:solidFill>
                  <a:srgbClr val="3A3B43"/>
                </a:solidFill>
                <a:latin typeface="Arial"/>
                <a:cs typeface="Arial"/>
              </a:rPr>
              <a:t> </a:t>
            </a:r>
            <a:r>
              <a:rPr sz="500" spc="35" dirty="0">
                <a:solidFill>
                  <a:srgbClr val="3A3B43"/>
                </a:solidFill>
                <a:latin typeface="Arial"/>
                <a:cs typeface="Arial"/>
              </a:rPr>
              <a:t>KWF;</a:t>
            </a:r>
            <a:endParaRPr sz="500">
              <a:latin typeface="Arial"/>
              <a:cs typeface="Arial"/>
            </a:endParaRPr>
          </a:p>
          <a:p>
            <a:pPr marL="142240" marR="73660" indent="-61594" algn="just">
              <a:lnSpc>
                <a:spcPct val="151000"/>
              </a:lnSpc>
              <a:buFont typeface="Verdana"/>
              <a:buChar char="•"/>
              <a:tabLst>
                <a:tab pos="142875" algn="l"/>
              </a:tabLst>
            </a:pPr>
            <a:r>
              <a:rPr sz="500" spc="60" dirty="0">
                <a:solidFill>
                  <a:srgbClr val="3A3B43"/>
                </a:solidFill>
                <a:latin typeface="Arial"/>
                <a:cs typeface="Arial"/>
              </a:rPr>
              <a:t>de</a:t>
            </a:r>
            <a:r>
              <a:rPr sz="500" spc="65" dirty="0">
                <a:solidFill>
                  <a:srgbClr val="3A3B43"/>
                </a:solidFill>
                <a:latin typeface="Arial"/>
                <a:cs typeface="Arial"/>
              </a:rPr>
              <a:t> </a:t>
            </a:r>
            <a:r>
              <a:rPr sz="500" dirty="0">
                <a:solidFill>
                  <a:srgbClr val="3A3B43"/>
                </a:solidFill>
                <a:latin typeface="Arial"/>
                <a:cs typeface="Arial"/>
              </a:rPr>
              <a:t>uitrol</a:t>
            </a:r>
            <a:r>
              <a:rPr sz="500" spc="70" dirty="0">
                <a:solidFill>
                  <a:srgbClr val="3A3B43"/>
                </a:solidFill>
                <a:latin typeface="Arial"/>
                <a:cs typeface="Arial"/>
              </a:rPr>
              <a:t> </a:t>
            </a:r>
            <a:r>
              <a:rPr sz="500" spc="50" dirty="0">
                <a:solidFill>
                  <a:srgbClr val="3A3B43"/>
                </a:solidFill>
                <a:latin typeface="Arial"/>
                <a:cs typeface="Arial"/>
              </a:rPr>
              <a:t>van</a:t>
            </a:r>
            <a:r>
              <a:rPr sz="500" spc="65" dirty="0">
                <a:solidFill>
                  <a:srgbClr val="3A3B43"/>
                </a:solidFill>
                <a:latin typeface="Arial"/>
                <a:cs typeface="Arial"/>
              </a:rPr>
              <a:t> </a:t>
            </a:r>
            <a:r>
              <a:rPr sz="500" spc="55" dirty="0">
                <a:solidFill>
                  <a:srgbClr val="3A3B43"/>
                </a:solidFill>
                <a:latin typeface="Arial"/>
                <a:cs typeface="Arial"/>
              </a:rPr>
              <a:t>het</a:t>
            </a:r>
            <a:r>
              <a:rPr sz="500" spc="70" dirty="0">
                <a:solidFill>
                  <a:srgbClr val="3A3B43"/>
                </a:solidFill>
                <a:latin typeface="Arial"/>
                <a:cs typeface="Arial"/>
              </a:rPr>
              <a:t> </a:t>
            </a:r>
            <a:r>
              <a:rPr sz="500" spc="50" dirty="0">
                <a:solidFill>
                  <a:srgbClr val="3A3B43"/>
                </a:solidFill>
                <a:latin typeface="Arial"/>
                <a:cs typeface="Arial"/>
              </a:rPr>
              <a:t>kwaliteitsprogramma,</a:t>
            </a:r>
            <a:r>
              <a:rPr sz="500" spc="70" dirty="0">
                <a:solidFill>
                  <a:srgbClr val="3A3B43"/>
                </a:solidFill>
                <a:latin typeface="Arial"/>
                <a:cs typeface="Arial"/>
              </a:rPr>
              <a:t> met</a:t>
            </a:r>
            <a:r>
              <a:rPr sz="500" spc="65" dirty="0">
                <a:solidFill>
                  <a:srgbClr val="3A3B43"/>
                </a:solidFill>
                <a:latin typeface="Arial"/>
                <a:cs typeface="Arial"/>
              </a:rPr>
              <a:t> </a:t>
            </a:r>
            <a:r>
              <a:rPr sz="500" spc="-10" dirty="0">
                <a:solidFill>
                  <a:srgbClr val="3A3B43"/>
                </a:solidFill>
                <a:latin typeface="Arial"/>
                <a:cs typeface="Arial"/>
              </a:rPr>
              <a:t>daarin</a:t>
            </a:r>
            <a:r>
              <a:rPr sz="500" spc="500" dirty="0">
                <a:solidFill>
                  <a:srgbClr val="3A3B43"/>
                </a:solidFill>
                <a:latin typeface="Arial"/>
                <a:cs typeface="Arial"/>
              </a:rPr>
              <a:t> </a:t>
            </a:r>
            <a:r>
              <a:rPr sz="500" spc="60" dirty="0">
                <a:solidFill>
                  <a:srgbClr val="3A3B43"/>
                </a:solidFill>
                <a:latin typeface="Arial"/>
                <a:cs typeface="Arial"/>
              </a:rPr>
              <a:t>borging</a:t>
            </a:r>
            <a:r>
              <a:rPr sz="500" spc="114" dirty="0">
                <a:solidFill>
                  <a:srgbClr val="3A3B43"/>
                </a:solidFill>
                <a:latin typeface="Arial"/>
                <a:cs typeface="Arial"/>
              </a:rPr>
              <a:t> </a:t>
            </a:r>
            <a:r>
              <a:rPr sz="500" spc="50" dirty="0">
                <a:solidFill>
                  <a:srgbClr val="3A3B43"/>
                </a:solidFill>
                <a:latin typeface="Arial"/>
                <a:cs typeface="Arial"/>
              </a:rPr>
              <a:t>van</a:t>
            </a:r>
            <a:r>
              <a:rPr sz="500" spc="120" dirty="0">
                <a:solidFill>
                  <a:srgbClr val="3A3B43"/>
                </a:solidFill>
                <a:latin typeface="Arial"/>
                <a:cs typeface="Arial"/>
              </a:rPr>
              <a:t> </a:t>
            </a:r>
            <a:r>
              <a:rPr sz="500" spc="60" dirty="0">
                <a:solidFill>
                  <a:srgbClr val="3A3B43"/>
                </a:solidFill>
                <a:latin typeface="Arial"/>
                <a:cs typeface="Arial"/>
              </a:rPr>
              <a:t>de</a:t>
            </a:r>
            <a:r>
              <a:rPr sz="500" spc="120" dirty="0">
                <a:solidFill>
                  <a:srgbClr val="3A3B43"/>
                </a:solidFill>
                <a:latin typeface="Arial"/>
                <a:cs typeface="Arial"/>
              </a:rPr>
              <a:t> </a:t>
            </a:r>
            <a:r>
              <a:rPr sz="500" spc="50" dirty="0">
                <a:solidFill>
                  <a:srgbClr val="3A3B43"/>
                </a:solidFill>
                <a:latin typeface="Arial"/>
                <a:cs typeface="Arial"/>
              </a:rPr>
              <a:t>kwaliteit</a:t>
            </a:r>
            <a:r>
              <a:rPr sz="500" spc="120" dirty="0">
                <a:solidFill>
                  <a:srgbClr val="3A3B43"/>
                </a:solidFill>
                <a:latin typeface="Arial"/>
                <a:cs typeface="Arial"/>
              </a:rPr>
              <a:t> </a:t>
            </a:r>
            <a:r>
              <a:rPr sz="500" spc="50" dirty="0">
                <a:solidFill>
                  <a:srgbClr val="3A3B43"/>
                </a:solidFill>
                <a:latin typeface="Arial"/>
                <a:cs typeface="Arial"/>
              </a:rPr>
              <a:t>van</a:t>
            </a:r>
            <a:r>
              <a:rPr sz="500" spc="120" dirty="0">
                <a:solidFill>
                  <a:srgbClr val="3A3B43"/>
                </a:solidFill>
                <a:latin typeface="Arial"/>
                <a:cs typeface="Arial"/>
              </a:rPr>
              <a:t> </a:t>
            </a:r>
            <a:r>
              <a:rPr sz="500" spc="60" dirty="0">
                <a:solidFill>
                  <a:srgbClr val="3A3B43"/>
                </a:solidFill>
                <a:latin typeface="Arial"/>
                <a:cs typeface="Arial"/>
              </a:rPr>
              <a:t>de</a:t>
            </a:r>
            <a:r>
              <a:rPr sz="500" spc="120" dirty="0">
                <a:solidFill>
                  <a:srgbClr val="3A3B43"/>
                </a:solidFill>
                <a:latin typeface="Arial"/>
                <a:cs typeface="Arial"/>
              </a:rPr>
              <a:t> </a:t>
            </a:r>
            <a:r>
              <a:rPr sz="500" spc="40" dirty="0">
                <a:solidFill>
                  <a:srgbClr val="3A3B43"/>
                </a:solidFill>
                <a:latin typeface="Arial"/>
                <a:cs typeface="Arial"/>
              </a:rPr>
              <a:t>dienstverlening</a:t>
            </a:r>
            <a:r>
              <a:rPr sz="500" spc="500" dirty="0">
                <a:solidFill>
                  <a:srgbClr val="3A3B43"/>
                </a:solidFill>
                <a:latin typeface="Arial"/>
                <a:cs typeface="Arial"/>
              </a:rPr>
              <a:t> </a:t>
            </a:r>
            <a:r>
              <a:rPr sz="500" spc="50" dirty="0">
                <a:solidFill>
                  <a:srgbClr val="3A3B43"/>
                </a:solidFill>
                <a:latin typeface="Arial"/>
                <a:cs typeface="Arial"/>
              </a:rPr>
              <a:t>van</a:t>
            </a:r>
            <a:r>
              <a:rPr sz="500" spc="20" dirty="0">
                <a:solidFill>
                  <a:srgbClr val="3A3B43"/>
                </a:solidFill>
                <a:latin typeface="Arial"/>
                <a:cs typeface="Arial"/>
              </a:rPr>
              <a:t> </a:t>
            </a:r>
            <a:r>
              <a:rPr sz="500" spc="60" dirty="0">
                <a:solidFill>
                  <a:srgbClr val="3A3B43"/>
                </a:solidFill>
                <a:latin typeface="Arial"/>
                <a:cs typeface="Arial"/>
              </a:rPr>
              <a:t>de</a:t>
            </a:r>
            <a:r>
              <a:rPr sz="500" spc="20" dirty="0">
                <a:solidFill>
                  <a:srgbClr val="3A3B43"/>
                </a:solidFill>
                <a:latin typeface="Arial"/>
                <a:cs typeface="Arial"/>
              </a:rPr>
              <a:t> </a:t>
            </a:r>
            <a:r>
              <a:rPr sz="500" spc="-10" dirty="0">
                <a:solidFill>
                  <a:srgbClr val="3A3B43"/>
                </a:solidFill>
                <a:latin typeface="Arial"/>
                <a:cs typeface="Arial"/>
              </a:rPr>
              <a:t>Centra.</a:t>
            </a:r>
            <a:endParaRPr sz="500">
              <a:latin typeface="Arial"/>
              <a:cs typeface="Arial"/>
            </a:endParaRPr>
          </a:p>
          <a:p>
            <a:pPr>
              <a:lnSpc>
                <a:spcPct val="100000"/>
              </a:lnSpc>
              <a:buClr>
                <a:srgbClr val="3A3B43"/>
              </a:buClr>
              <a:buFont typeface="Verdana"/>
              <a:buChar char="•"/>
            </a:pPr>
            <a:endParaRPr sz="500">
              <a:latin typeface="Arial"/>
              <a:cs typeface="Arial"/>
            </a:endParaRPr>
          </a:p>
          <a:p>
            <a:pPr>
              <a:lnSpc>
                <a:spcPct val="100000"/>
              </a:lnSpc>
              <a:spcBef>
                <a:spcPts val="5"/>
              </a:spcBef>
              <a:buClr>
                <a:srgbClr val="3A3B43"/>
              </a:buClr>
              <a:buFont typeface="Verdana"/>
              <a:buChar char="•"/>
            </a:pPr>
            <a:endParaRPr sz="550">
              <a:latin typeface="Arial"/>
              <a:cs typeface="Arial"/>
            </a:endParaRPr>
          </a:p>
          <a:p>
            <a:pPr marL="81280">
              <a:lnSpc>
                <a:spcPct val="100000"/>
              </a:lnSpc>
            </a:pPr>
            <a:r>
              <a:rPr sz="500" b="1" spc="75" dirty="0">
                <a:solidFill>
                  <a:srgbClr val="3A3B43"/>
                </a:solidFill>
                <a:latin typeface="Arial"/>
                <a:cs typeface="Arial"/>
              </a:rPr>
              <a:t>KWF</a:t>
            </a:r>
            <a:r>
              <a:rPr sz="500" b="1" spc="45" dirty="0">
                <a:solidFill>
                  <a:srgbClr val="3A3B43"/>
                </a:solidFill>
                <a:latin typeface="Arial"/>
                <a:cs typeface="Arial"/>
              </a:rPr>
              <a:t> </a:t>
            </a:r>
            <a:r>
              <a:rPr sz="500" b="1" spc="55" dirty="0">
                <a:solidFill>
                  <a:srgbClr val="3A3B43"/>
                </a:solidFill>
                <a:latin typeface="Arial"/>
                <a:cs typeface="Arial"/>
              </a:rPr>
              <a:t>draagt </a:t>
            </a:r>
            <a:r>
              <a:rPr sz="500" b="1" dirty="0">
                <a:solidFill>
                  <a:srgbClr val="3A3B43"/>
                </a:solidFill>
                <a:latin typeface="Arial"/>
                <a:cs typeface="Arial"/>
              </a:rPr>
              <a:t>bij</a:t>
            </a:r>
            <a:r>
              <a:rPr sz="500" b="1" spc="55" dirty="0">
                <a:solidFill>
                  <a:srgbClr val="3A3B43"/>
                </a:solidFill>
                <a:latin typeface="Arial"/>
                <a:cs typeface="Arial"/>
              </a:rPr>
              <a:t> </a:t>
            </a:r>
            <a:r>
              <a:rPr sz="500" b="1" spc="-10" dirty="0">
                <a:solidFill>
                  <a:srgbClr val="3A3B43"/>
                </a:solidFill>
                <a:latin typeface="Arial"/>
                <a:cs typeface="Arial"/>
              </a:rPr>
              <a:t>door:</a:t>
            </a:r>
            <a:endParaRPr sz="500">
              <a:latin typeface="Arial"/>
              <a:cs typeface="Arial"/>
            </a:endParaRPr>
          </a:p>
          <a:p>
            <a:pPr marL="142240" marR="73660" indent="-61594">
              <a:lnSpc>
                <a:spcPct val="151000"/>
              </a:lnSpc>
              <a:buFont typeface="Verdana"/>
              <a:buChar char="•"/>
              <a:tabLst>
                <a:tab pos="142875" algn="l"/>
              </a:tabLst>
            </a:pPr>
            <a:r>
              <a:rPr sz="500" spc="50" dirty="0">
                <a:solidFill>
                  <a:srgbClr val="3A3B43"/>
                </a:solidFill>
                <a:latin typeface="Arial"/>
                <a:cs typeface="Arial"/>
              </a:rPr>
              <a:t>het</a:t>
            </a:r>
            <a:r>
              <a:rPr sz="500" spc="135" dirty="0">
                <a:solidFill>
                  <a:srgbClr val="3A3B43"/>
                </a:solidFill>
                <a:latin typeface="Arial"/>
                <a:cs typeface="Arial"/>
              </a:rPr>
              <a:t> </a:t>
            </a:r>
            <a:r>
              <a:rPr sz="500" spc="55" dirty="0">
                <a:solidFill>
                  <a:srgbClr val="3A3B43"/>
                </a:solidFill>
                <a:latin typeface="Arial"/>
                <a:cs typeface="Arial"/>
              </a:rPr>
              <a:t>imago</a:t>
            </a:r>
            <a:r>
              <a:rPr sz="500" spc="135" dirty="0">
                <a:solidFill>
                  <a:srgbClr val="3A3B43"/>
                </a:solidFill>
                <a:latin typeface="Arial"/>
                <a:cs typeface="Arial"/>
              </a:rPr>
              <a:t> </a:t>
            </a:r>
            <a:r>
              <a:rPr sz="500" dirty="0">
                <a:solidFill>
                  <a:srgbClr val="3A3B43"/>
                </a:solidFill>
                <a:latin typeface="Arial"/>
                <a:cs typeface="Arial"/>
              </a:rPr>
              <a:t>van</a:t>
            </a:r>
            <a:r>
              <a:rPr sz="500" spc="135" dirty="0">
                <a:solidFill>
                  <a:srgbClr val="3A3B43"/>
                </a:solidFill>
                <a:latin typeface="Arial"/>
                <a:cs typeface="Arial"/>
              </a:rPr>
              <a:t> </a:t>
            </a:r>
            <a:r>
              <a:rPr sz="500" spc="55" dirty="0">
                <a:solidFill>
                  <a:srgbClr val="3A3B43"/>
                </a:solidFill>
                <a:latin typeface="Arial"/>
                <a:cs typeface="Arial"/>
              </a:rPr>
              <a:t>de</a:t>
            </a:r>
            <a:r>
              <a:rPr sz="500" spc="135" dirty="0">
                <a:solidFill>
                  <a:srgbClr val="3A3B43"/>
                </a:solidFill>
                <a:latin typeface="Arial"/>
                <a:cs typeface="Arial"/>
              </a:rPr>
              <a:t> </a:t>
            </a:r>
            <a:r>
              <a:rPr sz="500" dirty="0">
                <a:solidFill>
                  <a:srgbClr val="3A3B43"/>
                </a:solidFill>
                <a:latin typeface="Arial"/>
                <a:cs typeface="Arial"/>
              </a:rPr>
              <a:t>Centra</a:t>
            </a:r>
            <a:r>
              <a:rPr sz="500" spc="135" dirty="0">
                <a:solidFill>
                  <a:srgbClr val="3A3B43"/>
                </a:solidFill>
                <a:latin typeface="Arial"/>
                <a:cs typeface="Arial"/>
              </a:rPr>
              <a:t> </a:t>
            </a:r>
            <a:r>
              <a:rPr sz="500" dirty="0">
                <a:solidFill>
                  <a:srgbClr val="3A3B43"/>
                </a:solidFill>
                <a:latin typeface="Arial"/>
                <a:cs typeface="Arial"/>
              </a:rPr>
              <a:t>bij</a:t>
            </a:r>
            <a:r>
              <a:rPr sz="500" spc="140" dirty="0">
                <a:solidFill>
                  <a:srgbClr val="3A3B43"/>
                </a:solidFill>
                <a:latin typeface="Arial"/>
                <a:cs typeface="Arial"/>
              </a:rPr>
              <a:t> </a:t>
            </a:r>
            <a:r>
              <a:rPr sz="500" spc="50" dirty="0">
                <a:solidFill>
                  <a:srgbClr val="3A3B43"/>
                </a:solidFill>
                <a:latin typeface="Arial"/>
                <a:cs typeface="Arial"/>
              </a:rPr>
              <a:t>belanghebbenden</a:t>
            </a:r>
            <a:r>
              <a:rPr sz="500" spc="135" dirty="0">
                <a:solidFill>
                  <a:srgbClr val="3A3B43"/>
                </a:solidFill>
                <a:latin typeface="Arial"/>
                <a:cs typeface="Arial"/>
              </a:rPr>
              <a:t> </a:t>
            </a:r>
            <a:r>
              <a:rPr sz="500" spc="-35" dirty="0">
                <a:solidFill>
                  <a:srgbClr val="3A3B43"/>
                </a:solidFill>
                <a:latin typeface="Arial"/>
                <a:cs typeface="Arial"/>
              </a:rPr>
              <a:t>en</a:t>
            </a:r>
            <a:r>
              <a:rPr sz="500" spc="500" dirty="0">
                <a:solidFill>
                  <a:srgbClr val="3A3B43"/>
                </a:solidFill>
                <a:latin typeface="Arial"/>
                <a:cs typeface="Arial"/>
              </a:rPr>
              <a:t> </a:t>
            </a:r>
            <a:r>
              <a:rPr sz="500" dirty="0">
                <a:solidFill>
                  <a:srgbClr val="3A3B43"/>
                </a:solidFill>
                <a:latin typeface="Arial"/>
                <a:cs typeface="Arial"/>
              </a:rPr>
              <a:t>mensen</a:t>
            </a:r>
            <a:r>
              <a:rPr sz="500" spc="145" dirty="0">
                <a:solidFill>
                  <a:srgbClr val="3A3B43"/>
                </a:solidFill>
                <a:latin typeface="Arial"/>
                <a:cs typeface="Arial"/>
              </a:rPr>
              <a:t> </a:t>
            </a:r>
            <a:r>
              <a:rPr sz="500" spc="65" dirty="0">
                <a:solidFill>
                  <a:srgbClr val="3A3B43"/>
                </a:solidFill>
                <a:latin typeface="Arial"/>
                <a:cs typeface="Arial"/>
              </a:rPr>
              <a:t>met</a:t>
            </a:r>
            <a:r>
              <a:rPr sz="500" spc="145" dirty="0">
                <a:solidFill>
                  <a:srgbClr val="3A3B43"/>
                </a:solidFill>
                <a:latin typeface="Arial"/>
                <a:cs typeface="Arial"/>
              </a:rPr>
              <a:t> </a:t>
            </a:r>
            <a:r>
              <a:rPr sz="500" dirty="0">
                <a:solidFill>
                  <a:srgbClr val="3A3B43"/>
                </a:solidFill>
                <a:latin typeface="Arial"/>
                <a:cs typeface="Arial"/>
              </a:rPr>
              <a:t>kanker</a:t>
            </a:r>
            <a:r>
              <a:rPr sz="500" spc="145" dirty="0">
                <a:solidFill>
                  <a:srgbClr val="3A3B43"/>
                </a:solidFill>
                <a:latin typeface="Arial"/>
                <a:cs typeface="Arial"/>
              </a:rPr>
              <a:t> </a:t>
            </a:r>
            <a:r>
              <a:rPr sz="500" dirty="0">
                <a:solidFill>
                  <a:srgbClr val="3A3B43"/>
                </a:solidFill>
                <a:latin typeface="Arial"/>
                <a:cs typeface="Arial"/>
              </a:rPr>
              <a:t>en</a:t>
            </a:r>
            <a:r>
              <a:rPr sz="500" spc="145" dirty="0">
                <a:solidFill>
                  <a:srgbClr val="3A3B43"/>
                </a:solidFill>
                <a:latin typeface="Arial"/>
                <a:cs typeface="Arial"/>
              </a:rPr>
              <a:t> </a:t>
            </a:r>
            <a:r>
              <a:rPr sz="500" spc="50" dirty="0">
                <a:solidFill>
                  <a:srgbClr val="3A3B43"/>
                </a:solidFill>
                <a:latin typeface="Arial"/>
                <a:cs typeface="Arial"/>
              </a:rPr>
              <a:t>hun</a:t>
            </a:r>
            <a:r>
              <a:rPr sz="500" spc="145" dirty="0">
                <a:solidFill>
                  <a:srgbClr val="3A3B43"/>
                </a:solidFill>
                <a:latin typeface="Arial"/>
                <a:cs typeface="Arial"/>
              </a:rPr>
              <a:t> </a:t>
            </a:r>
            <a:r>
              <a:rPr sz="500" dirty="0">
                <a:solidFill>
                  <a:srgbClr val="3A3B43"/>
                </a:solidFill>
                <a:latin typeface="Arial"/>
                <a:cs typeface="Arial"/>
              </a:rPr>
              <a:t>naasten</a:t>
            </a:r>
            <a:r>
              <a:rPr sz="500" spc="145" dirty="0">
                <a:solidFill>
                  <a:srgbClr val="3A3B43"/>
                </a:solidFill>
                <a:latin typeface="Arial"/>
                <a:cs typeface="Arial"/>
              </a:rPr>
              <a:t> </a:t>
            </a:r>
            <a:r>
              <a:rPr sz="500" spc="50" dirty="0">
                <a:solidFill>
                  <a:srgbClr val="3A3B43"/>
                </a:solidFill>
                <a:latin typeface="Arial"/>
                <a:cs typeface="Arial"/>
              </a:rPr>
              <a:t>te</a:t>
            </a:r>
            <a:r>
              <a:rPr sz="500" spc="145" dirty="0">
                <a:solidFill>
                  <a:srgbClr val="3A3B43"/>
                </a:solidFill>
                <a:latin typeface="Arial"/>
                <a:cs typeface="Arial"/>
              </a:rPr>
              <a:t> </a:t>
            </a:r>
            <a:r>
              <a:rPr sz="500" spc="-10" dirty="0">
                <a:solidFill>
                  <a:srgbClr val="3A3B43"/>
                </a:solidFill>
                <a:latin typeface="Arial"/>
                <a:cs typeface="Arial"/>
              </a:rPr>
              <a:t>versterken;</a:t>
            </a:r>
            <a:endParaRPr sz="500">
              <a:latin typeface="Arial"/>
              <a:cs typeface="Arial"/>
            </a:endParaRPr>
          </a:p>
          <a:p>
            <a:pPr marL="142240" marR="73660" indent="-61594">
              <a:lnSpc>
                <a:spcPct val="151000"/>
              </a:lnSpc>
              <a:buFont typeface="Verdana"/>
              <a:buChar char="•"/>
              <a:tabLst>
                <a:tab pos="142875" algn="l"/>
              </a:tabLst>
            </a:pPr>
            <a:r>
              <a:rPr sz="500" spc="60" dirty="0">
                <a:solidFill>
                  <a:srgbClr val="3A3B43"/>
                </a:solidFill>
                <a:latin typeface="Arial"/>
                <a:cs typeface="Arial"/>
              </a:rPr>
              <a:t>de</a:t>
            </a:r>
            <a:r>
              <a:rPr sz="500" spc="114" dirty="0">
                <a:solidFill>
                  <a:srgbClr val="3A3B43"/>
                </a:solidFill>
                <a:latin typeface="Arial"/>
                <a:cs typeface="Arial"/>
              </a:rPr>
              <a:t> </a:t>
            </a:r>
            <a:r>
              <a:rPr sz="500" spc="50" dirty="0">
                <a:solidFill>
                  <a:srgbClr val="3A3B43"/>
                </a:solidFill>
                <a:latin typeface="Arial"/>
                <a:cs typeface="Arial"/>
              </a:rPr>
              <a:t>maatschappelijke</a:t>
            </a:r>
            <a:r>
              <a:rPr sz="500" spc="114" dirty="0">
                <a:solidFill>
                  <a:srgbClr val="3A3B43"/>
                </a:solidFill>
                <a:latin typeface="Arial"/>
                <a:cs typeface="Arial"/>
              </a:rPr>
              <a:t> </a:t>
            </a:r>
            <a:r>
              <a:rPr sz="500" spc="60" dirty="0">
                <a:solidFill>
                  <a:srgbClr val="3A3B43"/>
                </a:solidFill>
                <a:latin typeface="Arial"/>
                <a:cs typeface="Arial"/>
              </a:rPr>
              <a:t>bewustwording</a:t>
            </a:r>
            <a:r>
              <a:rPr sz="500" spc="114" dirty="0">
                <a:solidFill>
                  <a:srgbClr val="3A3B43"/>
                </a:solidFill>
                <a:latin typeface="Arial"/>
                <a:cs typeface="Arial"/>
              </a:rPr>
              <a:t> </a:t>
            </a:r>
            <a:r>
              <a:rPr sz="500" spc="70" dirty="0">
                <a:solidFill>
                  <a:srgbClr val="3A3B43"/>
                </a:solidFill>
                <a:latin typeface="Arial"/>
                <a:cs typeface="Arial"/>
              </a:rPr>
              <a:t>rondom</a:t>
            </a:r>
            <a:r>
              <a:rPr sz="500" spc="114" dirty="0">
                <a:solidFill>
                  <a:srgbClr val="3A3B43"/>
                </a:solidFill>
                <a:latin typeface="Arial"/>
                <a:cs typeface="Arial"/>
              </a:rPr>
              <a:t> </a:t>
            </a:r>
            <a:r>
              <a:rPr sz="500" spc="35" dirty="0">
                <a:solidFill>
                  <a:srgbClr val="3A3B43"/>
                </a:solidFill>
                <a:latin typeface="Arial"/>
                <a:cs typeface="Arial"/>
              </a:rPr>
              <a:t>de</a:t>
            </a:r>
            <a:r>
              <a:rPr sz="500" spc="65" dirty="0">
                <a:solidFill>
                  <a:srgbClr val="3A3B43"/>
                </a:solidFill>
                <a:latin typeface="Arial"/>
                <a:cs typeface="Arial"/>
              </a:rPr>
              <a:t> impact</a:t>
            </a:r>
            <a:r>
              <a:rPr sz="500" spc="95" dirty="0">
                <a:solidFill>
                  <a:srgbClr val="3A3B43"/>
                </a:solidFill>
                <a:latin typeface="Arial"/>
                <a:cs typeface="Arial"/>
              </a:rPr>
              <a:t> </a:t>
            </a:r>
            <a:r>
              <a:rPr sz="500" spc="50" dirty="0">
                <a:solidFill>
                  <a:srgbClr val="3A3B43"/>
                </a:solidFill>
                <a:latin typeface="Arial"/>
                <a:cs typeface="Arial"/>
              </a:rPr>
              <a:t>van</a:t>
            </a:r>
            <a:r>
              <a:rPr sz="500" spc="95" dirty="0">
                <a:solidFill>
                  <a:srgbClr val="3A3B43"/>
                </a:solidFill>
                <a:latin typeface="Arial"/>
                <a:cs typeface="Arial"/>
              </a:rPr>
              <a:t> </a:t>
            </a:r>
            <a:r>
              <a:rPr sz="500" dirty="0">
                <a:solidFill>
                  <a:srgbClr val="3A3B43"/>
                </a:solidFill>
                <a:latin typeface="Arial"/>
                <a:cs typeface="Arial"/>
              </a:rPr>
              <a:t>kanker</a:t>
            </a:r>
            <a:r>
              <a:rPr sz="500" spc="95" dirty="0">
                <a:solidFill>
                  <a:srgbClr val="3A3B43"/>
                </a:solidFill>
                <a:latin typeface="Arial"/>
                <a:cs typeface="Arial"/>
              </a:rPr>
              <a:t> </a:t>
            </a:r>
            <a:r>
              <a:rPr sz="500" spc="50" dirty="0">
                <a:solidFill>
                  <a:srgbClr val="3A3B43"/>
                </a:solidFill>
                <a:latin typeface="Arial"/>
                <a:cs typeface="Arial"/>
              </a:rPr>
              <a:t>te</a:t>
            </a:r>
            <a:r>
              <a:rPr sz="500" spc="95" dirty="0">
                <a:solidFill>
                  <a:srgbClr val="3A3B43"/>
                </a:solidFill>
                <a:latin typeface="Arial"/>
                <a:cs typeface="Arial"/>
              </a:rPr>
              <a:t> </a:t>
            </a:r>
            <a:r>
              <a:rPr sz="500" spc="35" dirty="0">
                <a:solidFill>
                  <a:srgbClr val="3A3B43"/>
                </a:solidFill>
                <a:latin typeface="Arial"/>
                <a:cs typeface="Arial"/>
              </a:rPr>
              <a:t>vergroten;</a:t>
            </a:r>
            <a:endParaRPr sz="500">
              <a:latin typeface="Arial"/>
              <a:cs typeface="Arial"/>
            </a:endParaRPr>
          </a:p>
          <a:p>
            <a:pPr marL="142240" marR="73660" indent="-61594">
              <a:lnSpc>
                <a:spcPct val="151000"/>
              </a:lnSpc>
              <a:buFont typeface="Verdana"/>
              <a:buChar char="•"/>
              <a:tabLst>
                <a:tab pos="142875" algn="l"/>
              </a:tabLst>
            </a:pPr>
            <a:r>
              <a:rPr sz="500" dirty="0">
                <a:solidFill>
                  <a:srgbClr val="3A3B43"/>
                </a:solidFill>
                <a:latin typeface="Arial"/>
                <a:cs typeface="Arial"/>
              </a:rPr>
              <a:t>een</a:t>
            </a:r>
            <a:r>
              <a:rPr sz="500" spc="225" dirty="0">
                <a:solidFill>
                  <a:srgbClr val="3A3B43"/>
                </a:solidFill>
                <a:latin typeface="Arial"/>
                <a:cs typeface="Arial"/>
              </a:rPr>
              <a:t> </a:t>
            </a:r>
            <a:r>
              <a:rPr sz="500" spc="45" dirty="0">
                <a:solidFill>
                  <a:srgbClr val="3A3B43"/>
                </a:solidFill>
                <a:latin typeface="Arial"/>
                <a:cs typeface="Arial"/>
              </a:rPr>
              <a:t>cruciale</a:t>
            </a:r>
            <a:r>
              <a:rPr sz="500" spc="229" dirty="0">
                <a:solidFill>
                  <a:srgbClr val="3A3B43"/>
                </a:solidFill>
                <a:latin typeface="Arial"/>
                <a:cs typeface="Arial"/>
              </a:rPr>
              <a:t> </a:t>
            </a:r>
            <a:r>
              <a:rPr sz="500" dirty="0">
                <a:solidFill>
                  <a:srgbClr val="3A3B43"/>
                </a:solidFill>
                <a:latin typeface="Arial"/>
                <a:cs typeface="Arial"/>
              </a:rPr>
              <a:t>rol</a:t>
            </a:r>
            <a:r>
              <a:rPr sz="500" spc="229" dirty="0">
                <a:solidFill>
                  <a:srgbClr val="3A3B43"/>
                </a:solidFill>
                <a:latin typeface="Arial"/>
                <a:cs typeface="Arial"/>
              </a:rPr>
              <a:t> </a:t>
            </a:r>
            <a:r>
              <a:rPr sz="500" spc="50" dirty="0">
                <a:solidFill>
                  <a:srgbClr val="3A3B43"/>
                </a:solidFill>
                <a:latin typeface="Arial"/>
                <a:cs typeface="Arial"/>
              </a:rPr>
              <a:t>te</a:t>
            </a:r>
            <a:r>
              <a:rPr sz="500" spc="229" dirty="0">
                <a:solidFill>
                  <a:srgbClr val="3A3B43"/>
                </a:solidFill>
                <a:latin typeface="Arial"/>
                <a:cs typeface="Arial"/>
              </a:rPr>
              <a:t> </a:t>
            </a:r>
            <a:r>
              <a:rPr sz="500" dirty="0">
                <a:solidFill>
                  <a:srgbClr val="3A3B43"/>
                </a:solidFill>
                <a:latin typeface="Arial"/>
                <a:cs typeface="Arial"/>
              </a:rPr>
              <a:t>spelen</a:t>
            </a:r>
            <a:r>
              <a:rPr sz="500" spc="229" dirty="0">
                <a:solidFill>
                  <a:srgbClr val="3A3B43"/>
                </a:solidFill>
                <a:latin typeface="Arial"/>
                <a:cs typeface="Arial"/>
              </a:rPr>
              <a:t> </a:t>
            </a:r>
            <a:r>
              <a:rPr sz="500" dirty="0">
                <a:solidFill>
                  <a:srgbClr val="3A3B43"/>
                </a:solidFill>
                <a:latin typeface="Arial"/>
                <a:cs typeface="Arial"/>
              </a:rPr>
              <a:t>als</a:t>
            </a:r>
            <a:r>
              <a:rPr sz="500" spc="229" dirty="0">
                <a:solidFill>
                  <a:srgbClr val="3A3B43"/>
                </a:solidFill>
                <a:latin typeface="Arial"/>
                <a:cs typeface="Arial"/>
              </a:rPr>
              <a:t> </a:t>
            </a:r>
            <a:r>
              <a:rPr sz="500" spc="70" dirty="0">
                <a:solidFill>
                  <a:srgbClr val="3A3B43"/>
                </a:solidFill>
                <a:latin typeface="Arial"/>
                <a:cs typeface="Arial"/>
              </a:rPr>
              <a:t>inancier</a:t>
            </a:r>
            <a:r>
              <a:rPr sz="500" spc="229" dirty="0">
                <a:solidFill>
                  <a:srgbClr val="3A3B43"/>
                </a:solidFill>
                <a:latin typeface="Arial"/>
                <a:cs typeface="Arial"/>
              </a:rPr>
              <a:t> </a:t>
            </a:r>
            <a:r>
              <a:rPr sz="500" spc="60" dirty="0">
                <a:solidFill>
                  <a:srgbClr val="3A3B43"/>
                </a:solidFill>
                <a:latin typeface="Arial"/>
                <a:cs typeface="Arial"/>
              </a:rPr>
              <a:t>voor</a:t>
            </a:r>
            <a:r>
              <a:rPr sz="500" spc="229" dirty="0">
                <a:solidFill>
                  <a:srgbClr val="3A3B43"/>
                </a:solidFill>
                <a:latin typeface="Arial"/>
                <a:cs typeface="Arial"/>
              </a:rPr>
              <a:t> </a:t>
            </a:r>
            <a:r>
              <a:rPr sz="500" spc="35" dirty="0">
                <a:solidFill>
                  <a:srgbClr val="3A3B43"/>
                </a:solidFill>
                <a:latin typeface="Arial"/>
                <a:cs typeface="Arial"/>
              </a:rPr>
              <a:t>de</a:t>
            </a:r>
            <a:r>
              <a:rPr sz="500" spc="500" dirty="0">
                <a:solidFill>
                  <a:srgbClr val="3A3B43"/>
                </a:solidFill>
                <a:latin typeface="Arial"/>
                <a:cs typeface="Arial"/>
              </a:rPr>
              <a:t> </a:t>
            </a:r>
            <a:r>
              <a:rPr sz="500" dirty="0">
                <a:solidFill>
                  <a:srgbClr val="3A3B43"/>
                </a:solidFill>
                <a:latin typeface="Arial"/>
                <a:cs typeface="Arial"/>
              </a:rPr>
              <a:t>Centra</a:t>
            </a:r>
            <a:r>
              <a:rPr sz="500" spc="215" dirty="0">
                <a:solidFill>
                  <a:srgbClr val="3A3B43"/>
                </a:solidFill>
                <a:latin typeface="Arial"/>
                <a:cs typeface="Arial"/>
              </a:rPr>
              <a:t> </a:t>
            </a:r>
            <a:r>
              <a:rPr sz="500" dirty="0">
                <a:solidFill>
                  <a:srgbClr val="3A3B43"/>
                </a:solidFill>
                <a:latin typeface="Arial"/>
                <a:cs typeface="Arial"/>
              </a:rPr>
              <a:t>en</a:t>
            </a:r>
            <a:r>
              <a:rPr sz="500" spc="215" dirty="0">
                <a:solidFill>
                  <a:srgbClr val="3A3B43"/>
                </a:solidFill>
                <a:latin typeface="Arial"/>
                <a:cs typeface="Arial"/>
              </a:rPr>
              <a:t> </a:t>
            </a:r>
            <a:r>
              <a:rPr sz="500" spc="-10" dirty="0">
                <a:solidFill>
                  <a:srgbClr val="3A3B43"/>
                </a:solidFill>
                <a:latin typeface="Arial"/>
                <a:cs typeface="Arial"/>
              </a:rPr>
              <a:t>IPSO;</a:t>
            </a:r>
            <a:endParaRPr sz="500">
              <a:latin typeface="Arial"/>
              <a:cs typeface="Arial"/>
            </a:endParaRPr>
          </a:p>
          <a:p>
            <a:pPr marL="142240" indent="-61594" algn="just">
              <a:lnSpc>
                <a:spcPct val="100000"/>
              </a:lnSpc>
              <a:spcBef>
                <a:spcPts val="309"/>
              </a:spcBef>
              <a:buFont typeface="Verdana"/>
              <a:buChar char="•"/>
              <a:tabLst>
                <a:tab pos="142875" algn="l"/>
              </a:tabLst>
            </a:pPr>
            <a:r>
              <a:rPr sz="500" spc="50" dirty="0">
                <a:solidFill>
                  <a:srgbClr val="3A3B43"/>
                </a:solidFill>
                <a:latin typeface="Arial"/>
                <a:cs typeface="Arial"/>
              </a:rPr>
              <a:t>samen</a:t>
            </a:r>
            <a:r>
              <a:rPr sz="500" spc="90" dirty="0">
                <a:solidFill>
                  <a:srgbClr val="3A3B43"/>
                </a:solidFill>
                <a:latin typeface="Arial"/>
                <a:cs typeface="Arial"/>
              </a:rPr>
              <a:t> </a:t>
            </a:r>
            <a:r>
              <a:rPr sz="500" spc="70" dirty="0">
                <a:solidFill>
                  <a:srgbClr val="3A3B43"/>
                </a:solidFill>
                <a:latin typeface="Arial"/>
                <a:cs typeface="Arial"/>
              </a:rPr>
              <a:t>met</a:t>
            </a:r>
            <a:r>
              <a:rPr sz="500" spc="95" dirty="0">
                <a:solidFill>
                  <a:srgbClr val="3A3B43"/>
                </a:solidFill>
                <a:latin typeface="Arial"/>
                <a:cs typeface="Arial"/>
              </a:rPr>
              <a:t> </a:t>
            </a:r>
            <a:r>
              <a:rPr sz="500" dirty="0">
                <a:solidFill>
                  <a:srgbClr val="3A3B43"/>
                </a:solidFill>
                <a:latin typeface="Arial"/>
                <a:cs typeface="Arial"/>
              </a:rPr>
              <a:t>IPSO</a:t>
            </a:r>
            <a:r>
              <a:rPr sz="500" spc="95" dirty="0">
                <a:solidFill>
                  <a:srgbClr val="3A3B43"/>
                </a:solidFill>
                <a:latin typeface="Arial"/>
                <a:cs typeface="Arial"/>
              </a:rPr>
              <a:t> </a:t>
            </a:r>
            <a:r>
              <a:rPr sz="500" spc="50" dirty="0">
                <a:solidFill>
                  <a:srgbClr val="3A3B43"/>
                </a:solidFill>
                <a:latin typeface="Arial"/>
                <a:cs typeface="Arial"/>
              </a:rPr>
              <a:t>te</a:t>
            </a:r>
            <a:r>
              <a:rPr sz="500" spc="90" dirty="0">
                <a:solidFill>
                  <a:srgbClr val="3A3B43"/>
                </a:solidFill>
                <a:latin typeface="Arial"/>
                <a:cs typeface="Arial"/>
              </a:rPr>
              <a:t> </a:t>
            </a:r>
            <a:r>
              <a:rPr sz="500" spc="55" dirty="0">
                <a:solidFill>
                  <a:srgbClr val="3A3B43"/>
                </a:solidFill>
                <a:latin typeface="Arial"/>
                <a:cs typeface="Arial"/>
              </a:rPr>
              <a:t>lobbyen</a:t>
            </a:r>
            <a:r>
              <a:rPr sz="500" spc="95" dirty="0">
                <a:solidFill>
                  <a:srgbClr val="3A3B43"/>
                </a:solidFill>
                <a:latin typeface="Arial"/>
                <a:cs typeface="Arial"/>
              </a:rPr>
              <a:t> </a:t>
            </a:r>
            <a:r>
              <a:rPr sz="500" spc="60" dirty="0">
                <a:solidFill>
                  <a:srgbClr val="3A3B43"/>
                </a:solidFill>
                <a:latin typeface="Arial"/>
                <a:cs typeface="Arial"/>
              </a:rPr>
              <a:t>voor</a:t>
            </a:r>
            <a:r>
              <a:rPr sz="500" spc="95" dirty="0">
                <a:solidFill>
                  <a:srgbClr val="3A3B43"/>
                </a:solidFill>
                <a:latin typeface="Arial"/>
                <a:cs typeface="Arial"/>
              </a:rPr>
              <a:t> </a:t>
            </a:r>
            <a:r>
              <a:rPr sz="500" spc="65" dirty="0">
                <a:solidFill>
                  <a:srgbClr val="3A3B43"/>
                </a:solidFill>
                <a:latin typeface="Arial"/>
                <a:cs typeface="Arial"/>
              </a:rPr>
              <a:t>inanciering</a:t>
            </a:r>
            <a:r>
              <a:rPr sz="500" spc="95" dirty="0">
                <a:solidFill>
                  <a:srgbClr val="3A3B43"/>
                </a:solidFill>
                <a:latin typeface="Arial"/>
                <a:cs typeface="Arial"/>
              </a:rPr>
              <a:t> </a:t>
            </a:r>
            <a:r>
              <a:rPr sz="500" spc="-25" dirty="0">
                <a:solidFill>
                  <a:srgbClr val="3A3B43"/>
                </a:solidFill>
                <a:latin typeface="Arial"/>
                <a:cs typeface="Arial"/>
              </a:rPr>
              <a:t>bij</a:t>
            </a:r>
            <a:endParaRPr sz="500">
              <a:latin typeface="Arial"/>
              <a:cs typeface="Arial"/>
            </a:endParaRPr>
          </a:p>
          <a:p>
            <a:pPr marL="142240" algn="just">
              <a:lnSpc>
                <a:spcPct val="100000"/>
              </a:lnSpc>
              <a:spcBef>
                <a:spcPts val="305"/>
              </a:spcBef>
            </a:pPr>
            <a:r>
              <a:rPr sz="500" spc="50" dirty="0">
                <a:solidFill>
                  <a:srgbClr val="3A3B43"/>
                </a:solidFill>
                <a:latin typeface="Arial"/>
                <a:cs typeface="Arial"/>
              </a:rPr>
              <a:t>andere</a:t>
            </a:r>
            <a:r>
              <a:rPr sz="500" spc="25" dirty="0">
                <a:solidFill>
                  <a:srgbClr val="3A3B43"/>
                </a:solidFill>
                <a:latin typeface="Arial"/>
                <a:cs typeface="Arial"/>
              </a:rPr>
              <a:t> </a:t>
            </a:r>
            <a:r>
              <a:rPr sz="500" spc="45" dirty="0">
                <a:solidFill>
                  <a:srgbClr val="3A3B43"/>
                </a:solidFill>
                <a:latin typeface="Arial"/>
                <a:cs typeface="Arial"/>
              </a:rPr>
              <a:t>belanghebbenden;</a:t>
            </a:r>
            <a:endParaRPr sz="500">
              <a:latin typeface="Arial"/>
              <a:cs typeface="Arial"/>
            </a:endParaRPr>
          </a:p>
          <a:p>
            <a:pPr marL="142240" marR="73660" indent="-61594" algn="just">
              <a:lnSpc>
                <a:spcPct val="151000"/>
              </a:lnSpc>
              <a:buFont typeface="Verdana"/>
              <a:buChar char="•"/>
              <a:tabLst>
                <a:tab pos="142875" algn="l"/>
              </a:tabLst>
            </a:pPr>
            <a:r>
              <a:rPr sz="500" spc="55" dirty="0">
                <a:solidFill>
                  <a:srgbClr val="3A3B43"/>
                </a:solidFill>
                <a:latin typeface="Arial"/>
                <a:cs typeface="Arial"/>
              </a:rPr>
              <a:t>het</a:t>
            </a:r>
            <a:r>
              <a:rPr sz="500" spc="105" dirty="0">
                <a:solidFill>
                  <a:srgbClr val="3A3B43"/>
                </a:solidFill>
                <a:latin typeface="Arial"/>
                <a:cs typeface="Arial"/>
              </a:rPr>
              <a:t> </a:t>
            </a:r>
            <a:r>
              <a:rPr sz="500" spc="50" dirty="0">
                <a:solidFill>
                  <a:srgbClr val="3A3B43"/>
                </a:solidFill>
                <a:latin typeface="Arial"/>
                <a:cs typeface="Arial"/>
              </a:rPr>
              <a:t>aanbieden</a:t>
            </a:r>
            <a:r>
              <a:rPr sz="500" spc="110" dirty="0">
                <a:solidFill>
                  <a:srgbClr val="3A3B43"/>
                </a:solidFill>
                <a:latin typeface="Arial"/>
                <a:cs typeface="Arial"/>
              </a:rPr>
              <a:t> </a:t>
            </a:r>
            <a:r>
              <a:rPr sz="500" spc="50" dirty="0">
                <a:solidFill>
                  <a:srgbClr val="3A3B43"/>
                </a:solidFill>
                <a:latin typeface="Arial"/>
                <a:cs typeface="Arial"/>
              </a:rPr>
              <a:t>van</a:t>
            </a:r>
            <a:r>
              <a:rPr sz="500" spc="105" dirty="0">
                <a:solidFill>
                  <a:srgbClr val="3A3B43"/>
                </a:solidFill>
                <a:latin typeface="Arial"/>
                <a:cs typeface="Arial"/>
              </a:rPr>
              <a:t> </a:t>
            </a:r>
            <a:r>
              <a:rPr sz="500" spc="50" dirty="0">
                <a:solidFill>
                  <a:srgbClr val="3A3B43"/>
                </a:solidFill>
                <a:latin typeface="Arial"/>
                <a:cs typeface="Arial"/>
              </a:rPr>
              <a:t>van</a:t>
            </a:r>
            <a:r>
              <a:rPr sz="500" spc="110" dirty="0">
                <a:solidFill>
                  <a:srgbClr val="3A3B43"/>
                </a:solidFill>
                <a:latin typeface="Arial"/>
                <a:cs typeface="Arial"/>
              </a:rPr>
              <a:t> </a:t>
            </a:r>
            <a:r>
              <a:rPr sz="500" spc="55" dirty="0">
                <a:solidFill>
                  <a:srgbClr val="3A3B43"/>
                </a:solidFill>
                <a:latin typeface="Arial"/>
                <a:cs typeface="Arial"/>
              </a:rPr>
              <a:t>fondsenwervende</a:t>
            </a:r>
            <a:r>
              <a:rPr sz="500" spc="105" dirty="0">
                <a:solidFill>
                  <a:srgbClr val="3A3B43"/>
                </a:solidFill>
                <a:latin typeface="Arial"/>
                <a:cs typeface="Arial"/>
              </a:rPr>
              <a:t> </a:t>
            </a:r>
            <a:r>
              <a:rPr sz="500" spc="-10" dirty="0">
                <a:solidFill>
                  <a:srgbClr val="3A3B43"/>
                </a:solidFill>
                <a:latin typeface="Arial"/>
                <a:cs typeface="Arial"/>
              </a:rPr>
              <a:t>exper-</a:t>
            </a:r>
            <a:r>
              <a:rPr sz="500" spc="500" dirty="0">
                <a:solidFill>
                  <a:srgbClr val="3A3B43"/>
                </a:solidFill>
                <a:latin typeface="Arial"/>
                <a:cs typeface="Arial"/>
              </a:rPr>
              <a:t> </a:t>
            </a:r>
            <a:r>
              <a:rPr sz="500" dirty="0">
                <a:solidFill>
                  <a:srgbClr val="3A3B43"/>
                </a:solidFill>
                <a:latin typeface="Arial"/>
                <a:cs typeface="Arial"/>
              </a:rPr>
              <a:t>tise</a:t>
            </a:r>
            <a:r>
              <a:rPr sz="500" spc="120" dirty="0">
                <a:solidFill>
                  <a:srgbClr val="3A3B43"/>
                </a:solidFill>
                <a:latin typeface="Arial"/>
                <a:cs typeface="Arial"/>
              </a:rPr>
              <a:t> </a:t>
            </a:r>
            <a:r>
              <a:rPr sz="500" dirty="0">
                <a:solidFill>
                  <a:srgbClr val="3A3B43"/>
                </a:solidFill>
                <a:latin typeface="Arial"/>
                <a:cs typeface="Arial"/>
              </a:rPr>
              <a:t>aan</a:t>
            </a:r>
            <a:r>
              <a:rPr sz="500" spc="125" dirty="0">
                <a:solidFill>
                  <a:srgbClr val="3A3B43"/>
                </a:solidFill>
                <a:latin typeface="Arial"/>
                <a:cs typeface="Arial"/>
              </a:rPr>
              <a:t> </a:t>
            </a:r>
            <a:r>
              <a:rPr sz="500" dirty="0">
                <a:solidFill>
                  <a:srgbClr val="3A3B43"/>
                </a:solidFill>
                <a:latin typeface="Arial"/>
                <a:cs typeface="Arial"/>
              </a:rPr>
              <a:t>IPSO</a:t>
            </a:r>
            <a:r>
              <a:rPr sz="500" spc="125" dirty="0">
                <a:solidFill>
                  <a:srgbClr val="3A3B43"/>
                </a:solidFill>
                <a:latin typeface="Arial"/>
                <a:cs typeface="Arial"/>
              </a:rPr>
              <a:t> </a:t>
            </a:r>
            <a:r>
              <a:rPr sz="500" dirty="0">
                <a:solidFill>
                  <a:srgbClr val="3A3B43"/>
                </a:solidFill>
                <a:latin typeface="Arial"/>
                <a:cs typeface="Arial"/>
              </a:rPr>
              <a:t>en</a:t>
            </a:r>
            <a:r>
              <a:rPr sz="500" spc="120" dirty="0">
                <a:solidFill>
                  <a:srgbClr val="3A3B43"/>
                </a:solidFill>
                <a:latin typeface="Arial"/>
                <a:cs typeface="Arial"/>
              </a:rPr>
              <a:t> </a:t>
            </a:r>
            <a:r>
              <a:rPr sz="500" spc="60" dirty="0">
                <a:solidFill>
                  <a:srgbClr val="3A3B43"/>
                </a:solidFill>
                <a:latin typeface="Arial"/>
                <a:cs typeface="Arial"/>
              </a:rPr>
              <a:t>de</a:t>
            </a:r>
            <a:r>
              <a:rPr sz="500" spc="125" dirty="0">
                <a:solidFill>
                  <a:srgbClr val="3A3B43"/>
                </a:solidFill>
                <a:latin typeface="Arial"/>
                <a:cs typeface="Arial"/>
              </a:rPr>
              <a:t> </a:t>
            </a:r>
            <a:r>
              <a:rPr sz="500" spc="-10" dirty="0">
                <a:solidFill>
                  <a:srgbClr val="3A3B43"/>
                </a:solidFill>
                <a:latin typeface="Arial"/>
                <a:cs typeface="Arial"/>
              </a:rPr>
              <a:t>Centra.</a:t>
            </a:r>
            <a:endParaRPr sz="500">
              <a:latin typeface="Arial"/>
              <a:cs typeface="Arial"/>
            </a:endParaRPr>
          </a:p>
        </p:txBody>
      </p:sp>
      <p:sp>
        <p:nvSpPr>
          <p:cNvPr id="58" name="object 58"/>
          <p:cNvSpPr txBox="1"/>
          <p:nvPr/>
        </p:nvSpPr>
        <p:spPr>
          <a:xfrm>
            <a:off x="745445" y="4080750"/>
            <a:ext cx="4558030" cy="191135"/>
          </a:xfrm>
          <a:prstGeom prst="rect">
            <a:avLst/>
          </a:prstGeom>
        </p:spPr>
        <p:txBody>
          <a:bodyPr vert="horz" wrap="square" lIns="0" tIns="17145" rIns="0" bIns="0" rtlCol="0">
            <a:spAutoFit/>
          </a:bodyPr>
          <a:lstStyle/>
          <a:p>
            <a:pPr marL="12700">
              <a:lnSpc>
                <a:spcPct val="100000"/>
              </a:lnSpc>
              <a:spcBef>
                <a:spcPts val="135"/>
              </a:spcBef>
            </a:pPr>
            <a:r>
              <a:rPr sz="1050" spc="100" dirty="0">
                <a:solidFill>
                  <a:srgbClr val="FFFFFF"/>
                </a:solidFill>
                <a:latin typeface="Arial"/>
                <a:cs typeface="Arial"/>
              </a:rPr>
              <a:t>De</a:t>
            </a:r>
            <a:r>
              <a:rPr sz="1050" spc="-10" dirty="0">
                <a:solidFill>
                  <a:srgbClr val="FFFFFF"/>
                </a:solidFill>
                <a:latin typeface="Arial"/>
                <a:cs typeface="Arial"/>
              </a:rPr>
              <a:t> </a:t>
            </a:r>
            <a:r>
              <a:rPr sz="1050" spc="85" dirty="0">
                <a:solidFill>
                  <a:srgbClr val="FFFFFF"/>
                </a:solidFill>
                <a:latin typeface="Arial"/>
                <a:cs typeface="Arial"/>
              </a:rPr>
              <a:t>toekomst</a:t>
            </a:r>
            <a:r>
              <a:rPr sz="1050" spc="-10" dirty="0">
                <a:solidFill>
                  <a:srgbClr val="FFFFFF"/>
                </a:solidFill>
                <a:latin typeface="Arial"/>
                <a:cs typeface="Arial"/>
              </a:rPr>
              <a:t> </a:t>
            </a:r>
            <a:r>
              <a:rPr sz="1050" spc="90" dirty="0">
                <a:solidFill>
                  <a:srgbClr val="FFFFFF"/>
                </a:solidFill>
                <a:latin typeface="Arial"/>
                <a:cs typeface="Arial"/>
              </a:rPr>
              <a:t>van</a:t>
            </a:r>
            <a:r>
              <a:rPr sz="1050" spc="-10" dirty="0">
                <a:solidFill>
                  <a:srgbClr val="FFFFFF"/>
                </a:solidFill>
                <a:latin typeface="Arial"/>
                <a:cs typeface="Arial"/>
              </a:rPr>
              <a:t> </a:t>
            </a:r>
            <a:r>
              <a:rPr sz="1050" spc="65" dirty="0">
                <a:solidFill>
                  <a:srgbClr val="FFFFFF"/>
                </a:solidFill>
                <a:latin typeface="Arial"/>
                <a:cs typeface="Arial"/>
              </a:rPr>
              <a:t>Centra</a:t>
            </a:r>
            <a:r>
              <a:rPr sz="1050" spc="-10" dirty="0">
                <a:solidFill>
                  <a:srgbClr val="FFFFFF"/>
                </a:solidFill>
                <a:latin typeface="Arial"/>
                <a:cs typeface="Arial"/>
              </a:rPr>
              <a:t> </a:t>
            </a:r>
            <a:r>
              <a:rPr sz="1050" spc="60" dirty="0">
                <a:solidFill>
                  <a:srgbClr val="FFFFFF"/>
                </a:solidFill>
                <a:latin typeface="Arial"/>
                <a:cs typeface="Arial"/>
              </a:rPr>
              <a:t>voor</a:t>
            </a:r>
            <a:r>
              <a:rPr sz="1050" spc="-5" dirty="0">
                <a:solidFill>
                  <a:srgbClr val="FFFFFF"/>
                </a:solidFill>
                <a:latin typeface="Arial"/>
                <a:cs typeface="Arial"/>
              </a:rPr>
              <a:t> </a:t>
            </a:r>
            <a:r>
              <a:rPr sz="1050" spc="60" dirty="0">
                <a:solidFill>
                  <a:srgbClr val="FFFFFF"/>
                </a:solidFill>
                <a:latin typeface="Arial"/>
                <a:cs typeface="Arial"/>
              </a:rPr>
              <a:t>leven</a:t>
            </a:r>
            <a:r>
              <a:rPr sz="1050" spc="-10" dirty="0">
                <a:solidFill>
                  <a:srgbClr val="FFFFFF"/>
                </a:solidFill>
                <a:latin typeface="Arial"/>
                <a:cs typeface="Arial"/>
              </a:rPr>
              <a:t> </a:t>
            </a:r>
            <a:r>
              <a:rPr sz="1050" spc="135" dirty="0">
                <a:solidFill>
                  <a:srgbClr val="FFFFFF"/>
                </a:solidFill>
                <a:latin typeface="Arial"/>
                <a:cs typeface="Arial"/>
              </a:rPr>
              <a:t>met</a:t>
            </a:r>
            <a:r>
              <a:rPr sz="1050" spc="-10" dirty="0">
                <a:solidFill>
                  <a:srgbClr val="FFFFFF"/>
                </a:solidFill>
                <a:latin typeface="Arial"/>
                <a:cs typeface="Arial"/>
              </a:rPr>
              <a:t> </a:t>
            </a:r>
            <a:r>
              <a:rPr sz="1050" spc="90" dirty="0">
                <a:solidFill>
                  <a:srgbClr val="FFFFFF"/>
                </a:solidFill>
                <a:latin typeface="Arial"/>
                <a:cs typeface="Arial"/>
              </a:rPr>
              <a:t>en</a:t>
            </a:r>
            <a:r>
              <a:rPr sz="1050" spc="-10" dirty="0">
                <a:solidFill>
                  <a:srgbClr val="FFFFFF"/>
                </a:solidFill>
                <a:latin typeface="Arial"/>
                <a:cs typeface="Arial"/>
              </a:rPr>
              <a:t> </a:t>
            </a:r>
            <a:r>
              <a:rPr sz="1050" spc="135" dirty="0">
                <a:solidFill>
                  <a:srgbClr val="FFFFFF"/>
                </a:solidFill>
                <a:latin typeface="Arial"/>
                <a:cs typeface="Arial"/>
              </a:rPr>
              <a:t>na</a:t>
            </a:r>
            <a:r>
              <a:rPr sz="1050" spc="-10" dirty="0">
                <a:solidFill>
                  <a:srgbClr val="FFFFFF"/>
                </a:solidFill>
                <a:latin typeface="Arial"/>
                <a:cs typeface="Arial"/>
              </a:rPr>
              <a:t> </a:t>
            </a:r>
            <a:r>
              <a:rPr sz="1050" spc="75" dirty="0">
                <a:solidFill>
                  <a:srgbClr val="FFFFFF"/>
                </a:solidFill>
                <a:latin typeface="Arial"/>
                <a:cs typeface="Arial"/>
              </a:rPr>
              <a:t>kanker</a:t>
            </a:r>
            <a:r>
              <a:rPr sz="1050" spc="-5" dirty="0">
                <a:solidFill>
                  <a:srgbClr val="FFFFFF"/>
                </a:solidFill>
                <a:latin typeface="Arial"/>
                <a:cs typeface="Arial"/>
              </a:rPr>
              <a:t> </a:t>
            </a:r>
            <a:r>
              <a:rPr sz="1050" spc="80" dirty="0">
                <a:solidFill>
                  <a:srgbClr val="FFFFFF"/>
                </a:solidFill>
                <a:latin typeface="Arial"/>
                <a:cs typeface="Arial"/>
              </a:rPr>
              <a:t>in</a:t>
            </a:r>
            <a:r>
              <a:rPr sz="1050" spc="-10" dirty="0">
                <a:solidFill>
                  <a:srgbClr val="FFFFFF"/>
                </a:solidFill>
                <a:latin typeface="Arial"/>
                <a:cs typeface="Arial"/>
              </a:rPr>
              <a:t> </a:t>
            </a:r>
            <a:r>
              <a:rPr sz="1050" spc="105" dirty="0">
                <a:solidFill>
                  <a:srgbClr val="FFFFFF"/>
                </a:solidFill>
                <a:latin typeface="Times New Roman"/>
                <a:cs typeface="Times New Roman"/>
              </a:rPr>
              <a:t>7</a:t>
            </a:r>
            <a:r>
              <a:rPr sz="1050" spc="20" dirty="0">
                <a:solidFill>
                  <a:srgbClr val="FFFFFF"/>
                </a:solidFill>
                <a:latin typeface="Times New Roman"/>
                <a:cs typeface="Times New Roman"/>
              </a:rPr>
              <a:t> </a:t>
            </a:r>
            <a:r>
              <a:rPr sz="1050" spc="65" dirty="0">
                <a:solidFill>
                  <a:srgbClr val="FFFFFF"/>
                </a:solidFill>
                <a:latin typeface="Arial"/>
                <a:cs typeface="Arial"/>
              </a:rPr>
              <a:t>aspecten</a:t>
            </a:r>
            <a:endParaRPr sz="1050">
              <a:latin typeface="Arial"/>
              <a:cs typeface="Arial"/>
            </a:endParaRPr>
          </a:p>
        </p:txBody>
      </p:sp>
      <p:grpSp>
        <p:nvGrpSpPr>
          <p:cNvPr id="59" name="object 59"/>
          <p:cNvGrpSpPr/>
          <p:nvPr/>
        </p:nvGrpSpPr>
        <p:grpSpPr>
          <a:xfrm>
            <a:off x="3189290" y="4655141"/>
            <a:ext cx="472440" cy="128270"/>
            <a:chOff x="3189290" y="4655141"/>
            <a:chExt cx="472440" cy="128270"/>
          </a:xfrm>
        </p:grpSpPr>
        <p:pic>
          <p:nvPicPr>
            <p:cNvPr id="60" name="object 60"/>
            <p:cNvPicPr/>
            <p:nvPr/>
          </p:nvPicPr>
          <p:blipFill>
            <a:blip r:embed="rId17" cstate="print"/>
            <a:stretch>
              <a:fillRect/>
            </a:stretch>
          </p:blipFill>
          <p:spPr>
            <a:xfrm>
              <a:off x="3189290" y="4655141"/>
              <a:ext cx="143708" cy="128018"/>
            </a:xfrm>
            <a:prstGeom prst="rect">
              <a:avLst/>
            </a:prstGeom>
          </p:spPr>
        </p:pic>
        <p:pic>
          <p:nvPicPr>
            <p:cNvPr id="61" name="object 61"/>
            <p:cNvPicPr/>
            <p:nvPr/>
          </p:nvPicPr>
          <p:blipFill>
            <a:blip r:embed="rId18" cstate="print"/>
            <a:stretch>
              <a:fillRect/>
            </a:stretch>
          </p:blipFill>
          <p:spPr>
            <a:xfrm>
              <a:off x="3354395" y="4672646"/>
              <a:ext cx="307290" cy="97608"/>
            </a:xfrm>
            <a:prstGeom prst="rect">
              <a:avLst/>
            </a:prstGeom>
          </p:spPr>
        </p:pic>
      </p:grpSp>
      <p:sp>
        <p:nvSpPr>
          <p:cNvPr id="62" name="object 62"/>
          <p:cNvSpPr txBox="1"/>
          <p:nvPr/>
        </p:nvSpPr>
        <p:spPr>
          <a:xfrm>
            <a:off x="745445" y="2278120"/>
            <a:ext cx="2750820" cy="1156970"/>
          </a:xfrm>
          <a:prstGeom prst="rect">
            <a:avLst/>
          </a:prstGeom>
        </p:spPr>
        <p:txBody>
          <a:bodyPr vert="horz" wrap="square" lIns="0" tIns="107314" rIns="0" bIns="0" rtlCol="0">
            <a:spAutoFit/>
          </a:bodyPr>
          <a:lstStyle/>
          <a:p>
            <a:pPr marL="12700">
              <a:lnSpc>
                <a:spcPct val="100000"/>
              </a:lnSpc>
              <a:spcBef>
                <a:spcPts val="844"/>
              </a:spcBef>
            </a:pPr>
            <a:r>
              <a:rPr sz="1700" dirty="0">
                <a:solidFill>
                  <a:srgbClr val="FFFFFF"/>
                </a:solidFill>
                <a:latin typeface="Arial"/>
                <a:cs typeface="Arial"/>
              </a:rPr>
              <a:t>Visie </a:t>
            </a:r>
            <a:r>
              <a:rPr sz="1700" spc="165" dirty="0">
                <a:solidFill>
                  <a:srgbClr val="FFFFFF"/>
                </a:solidFill>
                <a:latin typeface="Times New Roman"/>
                <a:cs typeface="Times New Roman"/>
              </a:rPr>
              <a:t>"#$#</a:t>
            </a:r>
            <a:endParaRPr sz="1700">
              <a:latin typeface="Times New Roman"/>
              <a:cs typeface="Times New Roman"/>
            </a:endParaRPr>
          </a:p>
          <a:p>
            <a:pPr marL="12700" marR="5080">
              <a:lnSpc>
                <a:spcPct val="104800"/>
              </a:lnSpc>
              <a:spcBef>
                <a:spcPts val="835"/>
              </a:spcBef>
            </a:pPr>
            <a:r>
              <a:rPr sz="2100" b="1" spc="175" dirty="0">
                <a:solidFill>
                  <a:srgbClr val="FFFFFF"/>
                </a:solidFill>
                <a:latin typeface="Arial"/>
                <a:cs typeface="Arial"/>
              </a:rPr>
              <a:t>Hoe</a:t>
            </a:r>
            <a:r>
              <a:rPr sz="2100" b="1" spc="55" dirty="0">
                <a:solidFill>
                  <a:srgbClr val="FFFFFF"/>
                </a:solidFill>
                <a:latin typeface="Arial"/>
                <a:cs typeface="Arial"/>
              </a:rPr>
              <a:t> </a:t>
            </a:r>
            <a:r>
              <a:rPr sz="2100" b="1" spc="180" dirty="0">
                <a:solidFill>
                  <a:srgbClr val="FFFFFF"/>
                </a:solidFill>
                <a:latin typeface="Arial"/>
                <a:cs typeface="Arial"/>
              </a:rPr>
              <a:t>ziet</a:t>
            </a:r>
            <a:r>
              <a:rPr sz="2100" b="1" spc="55" dirty="0">
                <a:solidFill>
                  <a:srgbClr val="FFFFFF"/>
                </a:solidFill>
                <a:latin typeface="Arial"/>
                <a:cs typeface="Arial"/>
              </a:rPr>
              <a:t> </a:t>
            </a:r>
            <a:r>
              <a:rPr sz="2100" b="1" spc="220" dirty="0">
                <a:solidFill>
                  <a:srgbClr val="FFFFFF"/>
                </a:solidFill>
                <a:latin typeface="Arial"/>
                <a:cs typeface="Arial"/>
              </a:rPr>
              <a:t>het</a:t>
            </a:r>
            <a:r>
              <a:rPr sz="2100" b="1" spc="55" dirty="0">
                <a:solidFill>
                  <a:srgbClr val="FFFFFF"/>
                </a:solidFill>
                <a:latin typeface="Arial"/>
                <a:cs typeface="Arial"/>
              </a:rPr>
              <a:t> </a:t>
            </a:r>
            <a:r>
              <a:rPr sz="2100" b="1" spc="145" dirty="0">
                <a:solidFill>
                  <a:srgbClr val="FFFFFF"/>
                </a:solidFill>
                <a:latin typeface="Arial"/>
                <a:cs typeface="Arial"/>
              </a:rPr>
              <a:t>ideale </a:t>
            </a:r>
            <a:r>
              <a:rPr sz="2100" b="1" spc="185" dirty="0">
                <a:solidFill>
                  <a:srgbClr val="FFFFFF"/>
                </a:solidFill>
                <a:latin typeface="Arial"/>
                <a:cs typeface="Arial"/>
              </a:rPr>
              <a:t>Centrum</a:t>
            </a:r>
            <a:r>
              <a:rPr sz="2100" b="1" spc="65" dirty="0">
                <a:solidFill>
                  <a:srgbClr val="FFFFFF"/>
                </a:solidFill>
                <a:latin typeface="Arial"/>
                <a:cs typeface="Arial"/>
              </a:rPr>
              <a:t> </a:t>
            </a:r>
            <a:r>
              <a:rPr sz="2100" b="1" spc="130" dirty="0">
                <a:solidFill>
                  <a:srgbClr val="FFFFFF"/>
                </a:solidFill>
                <a:latin typeface="Arial"/>
                <a:cs typeface="Arial"/>
              </a:rPr>
              <a:t>eruit?</a:t>
            </a:r>
            <a:endParaRPr sz="2100">
              <a:latin typeface="Arial"/>
              <a:cs typeface="Arial"/>
            </a:endParaRPr>
          </a:p>
        </p:txBody>
      </p:sp>
      <p:sp>
        <p:nvSpPr>
          <p:cNvPr id="64" name="object 64"/>
          <p:cNvSpPr txBox="1">
            <a:spLocks noGrp="1"/>
          </p:cNvSpPr>
          <p:nvPr>
            <p:ph type="sldNum" sz="quarter" idx="7"/>
          </p:nvPr>
        </p:nvSpPr>
        <p:spPr>
          <a:xfrm>
            <a:off x="5933681" y="6503517"/>
            <a:ext cx="325120" cy="284479"/>
          </a:xfrm>
          <a:prstGeom prst="rect">
            <a:avLst/>
          </a:prstGeom>
        </p:spPr>
        <p:txBody>
          <a:bodyPr vert="horz" wrap="square" lIns="0" tIns="0" rIns="0" bIns="0" rtlCol="0">
            <a:spAutoFit/>
          </a:bodyPr>
          <a:lstStyle>
            <a:defPPr>
              <a:defRPr kern="0"/>
            </a:defPPr>
            <a:lvl1pPr>
              <a:defRPr sz="1600" b="1" i="0">
                <a:solidFill>
                  <a:srgbClr val="F5F2E9"/>
                </a:solidFill>
                <a:latin typeface="Arial"/>
                <a:cs typeface="Arial"/>
              </a:defRPr>
            </a:lvl1pPr>
          </a:lstStyle>
          <a:p>
            <a:pPr marL="38100">
              <a:lnSpc>
                <a:spcPct val="100000"/>
              </a:lnSpc>
              <a:spcBef>
                <a:spcPts val="180"/>
              </a:spcBef>
            </a:pPr>
            <a:fld id="{81D60167-4931-47E6-BA6A-407CBD079E47}" type="slidenum">
              <a:rPr lang="nl-NL" spc="35" smtClean="0"/>
              <a:pPr marL="38100">
                <a:spcBef>
                  <a:spcPts val="180"/>
                </a:spcBef>
              </a:pPr>
              <a:t>29</a:t>
            </a:fld>
            <a:endParaRPr spc="3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6" name="Tijdelijke aanduiding voor inhoud 5">
            <a:extLst>
              <a:ext uri="{FF2B5EF4-FFF2-40B4-BE49-F238E27FC236}">
                <a16:creationId xmlns:a16="http://schemas.microsoft.com/office/drawing/2014/main" id="{B15FA52C-9ECA-4F8F-AAF5-37564364BBA2}"/>
              </a:ext>
            </a:extLst>
          </p:cNvPr>
          <p:cNvSpPr>
            <a:spLocks noGrp="1"/>
          </p:cNvSpPr>
          <p:nvPr>
            <p:ph idx="1"/>
          </p:nvPr>
        </p:nvSpPr>
        <p:spPr>
          <a:xfrm>
            <a:off x="4472771" y="1061756"/>
            <a:ext cx="7067587" cy="4743642"/>
          </a:xfrm>
        </p:spPr>
        <p:txBody>
          <a:bodyPr>
            <a:normAutofit/>
          </a:bodyPr>
          <a:lstStyle/>
          <a:p>
            <a:r>
              <a:rPr lang="nl-NL" sz="2400" dirty="0"/>
              <a:t>Opgericht 2012</a:t>
            </a:r>
          </a:p>
          <a:p>
            <a:r>
              <a:rPr lang="nl-NL" sz="2400" dirty="0"/>
              <a:t>Inloop centrum voor patiënten, naasten en nabestaanden in Gooi &amp; Vechtstreken</a:t>
            </a:r>
          </a:p>
          <a:p>
            <a:r>
              <a:rPr lang="nl-NL" sz="2400" dirty="0"/>
              <a:t>Informele psychosociale oncologische ondersteuning: ontmoeten en ondersteunen, verhalen &amp; ervaringen delen en verwerken, ontspannende en creatieve activiteiten ontplooien</a:t>
            </a:r>
          </a:p>
          <a:p>
            <a:r>
              <a:rPr lang="nl-NL" sz="2400" dirty="0"/>
              <a:t>70 opgeleide vrijwilligers (gastvrouwen, gidsen)</a:t>
            </a:r>
          </a:p>
          <a:p>
            <a:r>
              <a:rPr lang="nl-NL" sz="2400" dirty="0"/>
              <a:t>Secretariaat 2,7 FTE</a:t>
            </a:r>
          </a:p>
          <a:p>
            <a:r>
              <a:rPr lang="nl-NL" sz="2400" dirty="0"/>
              <a:t>Gemiddeld jaarlijks budget: €200K</a:t>
            </a:r>
          </a:p>
          <a:p>
            <a:r>
              <a:rPr lang="nl-NL" sz="2400" dirty="0"/>
              <a:t>Budget 2023: bijna €700K</a:t>
            </a:r>
          </a:p>
          <a:p>
            <a:pPr marL="0" indent="0">
              <a:buNone/>
            </a:pPr>
            <a:endParaRPr lang="nl-NL" dirty="0"/>
          </a:p>
        </p:txBody>
      </p:sp>
      <p:sp>
        <p:nvSpPr>
          <p:cNvPr id="3" name="Rechthoek 2">
            <a:extLst>
              <a:ext uri="{FF2B5EF4-FFF2-40B4-BE49-F238E27FC236}">
                <a16:creationId xmlns:a16="http://schemas.microsoft.com/office/drawing/2014/main" id="{F08C90CF-B1D6-4610-8DF8-B858954C1466}"/>
              </a:ext>
            </a:extLst>
          </p:cNvPr>
          <p:cNvSpPr/>
          <p:nvPr/>
        </p:nvSpPr>
        <p:spPr>
          <a:xfrm>
            <a:off x="0" y="1051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FFFFFF"/>
                </a:solidFill>
              </a:rPr>
              <a:t>Wie is Viore</a:t>
            </a:r>
          </a:p>
        </p:txBody>
      </p:sp>
      <p:pic>
        <p:nvPicPr>
          <p:cNvPr id="12" name="Picture 2" descr="Viore.org|Voor iedereen die leeft met kanker">
            <a:extLst>
              <a:ext uri="{FF2B5EF4-FFF2-40B4-BE49-F238E27FC236}">
                <a16:creationId xmlns:a16="http://schemas.microsoft.com/office/drawing/2014/main" id="{0D49CFF7-6E09-CF4B-9621-09AEE1CD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78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10" dirty="0"/>
              <a:t>TOEKOMSTVISIE:</a:t>
            </a:r>
            <a:r>
              <a:rPr spc="-60" dirty="0"/>
              <a:t> </a:t>
            </a:r>
            <a:r>
              <a:rPr spc="-150" dirty="0"/>
              <a:t>TRENDS</a:t>
            </a:r>
            <a:r>
              <a:rPr spc="-65" dirty="0"/>
              <a:t> </a:t>
            </a:r>
            <a:r>
              <a:rPr spc="105" dirty="0"/>
              <a:t>2022-</a:t>
            </a:r>
            <a:r>
              <a:rPr spc="50" dirty="0"/>
              <a:t>2030</a:t>
            </a:r>
          </a:p>
        </p:txBody>
      </p:sp>
      <p:grpSp>
        <p:nvGrpSpPr>
          <p:cNvPr id="3" name="object 3"/>
          <p:cNvGrpSpPr/>
          <p:nvPr/>
        </p:nvGrpSpPr>
        <p:grpSpPr>
          <a:xfrm>
            <a:off x="3605170" y="1412024"/>
            <a:ext cx="4949825" cy="4551680"/>
            <a:chOff x="3605170" y="1412024"/>
            <a:chExt cx="4949825" cy="4551680"/>
          </a:xfrm>
        </p:grpSpPr>
        <p:sp>
          <p:nvSpPr>
            <p:cNvPr id="4" name="object 4"/>
            <p:cNvSpPr/>
            <p:nvPr/>
          </p:nvSpPr>
          <p:spPr>
            <a:xfrm>
              <a:off x="3615899" y="1422754"/>
              <a:ext cx="4928235" cy="4530090"/>
            </a:xfrm>
            <a:custGeom>
              <a:avLst/>
              <a:gdLst/>
              <a:ahLst/>
              <a:cxnLst/>
              <a:rect l="l" t="t" r="r" b="b"/>
              <a:pathLst>
                <a:path w="4928234" h="4530090">
                  <a:moveTo>
                    <a:pt x="0" y="4529957"/>
                  </a:moveTo>
                  <a:lnTo>
                    <a:pt x="4928188" y="4529957"/>
                  </a:lnTo>
                  <a:lnTo>
                    <a:pt x="4928188" y="0"/>
                  </a:lnTo>
                  <a:lnTo>
                    <a:pt x="0" y="0"/>
                  </a:lnTo>
                  <a:lnTo>
                    <a:pt x="0" y="4529957"/>
                  </a:lnTo>
                  <a:close/>
                </a:path>
              </a:pathLst>
            </a:custGeom>
            <a:ln w="21459">
              <a:solidFill>
                <a:srgbClr val="F5AA7F"/>
              </a:solidFill>
            </a:ln>
          </p:spPr>
          <p:txBody>
            <a:bodyPr wrap="square" lIns="0" tIns="0" rIns="0" bIns="0" rtlCol="0"/>
            <a:lstStyle/>
            <a:p>
              <a:endParaRPr/>
            </a:p>
          </p:txBody>
        </p:sp>
        <p:sp>
          <p:nvSpPr>
            <p:cNvPr id="5" name="object 5"/>
            <p:cNvSpPr/>
            <p:nvPr/>
          </p:nvSpPr>
          <p:spPr>
            <a:xfrm>
              <a:off x="3682263" y="3450188"/>
              <a:ext cx="4408805" cy="1560830"/>
            </a:xfrm>
            <a:custGeom>
              <a:avLst/>
              <a:gdLst/>
              <a:ahLst/>
              <a:cxnLst/>
              <a:rect l="l" t="t" r="r" b="b"/>
              <a:pathLst>
                <a:path w="4408805" h="1560829">
                  <a:moveTo>
                    <a:pt x="0" y="0"/>
                  </a:moveTo>
                  <a:lnTo>
                    <a:pt x="4408577" y="1560386"/>
                  </a:lnTo>
                </a:path>
              </a:pathLst>
            </a:custGeom>
            <a:ln w="25187">
              <a:solidFill>
                <a:srgbClr val="CD071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874760" y="4862614"/>
              <a:ext cx="242610" cy="187975"/>
            </a:xfrm>
            <a:prstGeom prst="rect">
              <a:avLst/>
            </a:prstGeom>
          </p:spPr>
        </p:pic>
        <p:sp>
          <p:nvSpPr>
            <p:cNvPr id="7" name="object 7"/>
            <p:cNvSpPr/>
            <p:nvPr/>
          </p:nvSpPr>
          <p:spPr>
            <a:xfrm>
              <a:off x="3682263" y="4164003"/>
              <a:ext cx="4408805" cy="1560830"/>
            </a:xfrm>
            <a:custGeom>
              <a:avLst/>
              <a:gdLst/>
              <a:ahLst/>
              <a:cxnLst/>
              <a:rect l="l" t="t" r="r" b="b"/>
              <a:pathLst>
                <a:path w="4408805" h="1560829">
                  <a:moveTo>
                    <a:pt x="0" y="0"/>
                  </a:moveTo>
                  <a:lnTo>
                    <a:pt x="4408577" y="1560386"/>
                  </a:lnTo>
                </a:path>
              </a:pathLst>
            </a:custGeom>
            <a:ln w="25187">
              <a:solidFill>
                <a:srgbClr val="CD071E"/>
              </a:solidFill>
            </a:ln>
          </p:spPr>
          <p:txBody>
            <a:bodyPr wrap="square" lIns="0" tIns="0" rIns="0" bIns="0" rtlCol="0"/>
            <a:lstStyle/>
            <a:p>
              <a:endParaRPr/>
            </a:p>
          </p:txBody>
        </p:sp>
        <p:pic>
          <p:nvPicPr>
            <p:cNvPr id="8" name="object 8"/>
            <p:cNvPicPr/>
            <p:nvPr/>
          </p:nvPicPr>
          <p:blipFill>
            <a:blip r:embed="rId2" cstate="print"/>
            <a:stretch>
              <a:fillRect/>
            </a:stretch>
          </p:blipFill>
          <p:spPr>
            <a:xfrm>
              <a:off x="7874760" y="5576427"/>
              <a:ext cx="242610" cy="187973"/>
            </a:xfrm>
            <a:prstGeom prst="rect">
              <a:avLst/>
            </a:prstGeom>
          </p:spPr>
        </p:pic>
        <p:sp>
          <p:nvSpPr>
            <p:cNvPr id="9" name="object 9"/>
            <p:cNvSpPr/>
            <p:nvPr/>
          </p:nvSpPr>
          <p:spPr>
            <a:xfrm>
              <a:off x="3682263" y="1889800"/>
              <a:ext cx="4408805" cy="1560830"/>
            </a:xfrm>
            <a:custGeom>
              <a:avLst/>
              <a:gdLst/>
              <a:ahLst/>
              <a:cxnLst/>
              <a:rect l="l" t="t" r="r" b="b"/>
              <a:pathLst>
                <a:path w="4408805" h="1560829">
                  <a:moveTo>
                    <a:pt x="0" y="1560386"/>
                  </a:moveTo>
                  <a:lnTo>
                    <a:pt x="4408577" y="0"/>
                  </a:lnTo>
                </a:path>
              </a:pathLst>
            </a:custGeom>
            <a:ln w="25187">
              <a:solidFill>
                <a:srgbClr val="EE7F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7874758" y="1849301"/>
              <a:ext cx="242611" cy="187545"/>
            </a:xfrm>
            <a:prstGeom prst="rect">
              <a:avLst/>
            </a:prstGeom>
          </p:spPr>
        </p:pic>
        <p:sp>
          <p:nvSpPr>
            <p:cNvPr id="11" name="object 11"/>
            <p:cNvSpPr/>
            <p:nvPr/>
          </p:nvSpPr>
          <p:spPr>
            <a:xfrm>
              <a:off x="3682263" y="2603614"/>
              <a:ext cx="4408805" cy="1560830"/>
            </a:xfrm>
            <a:custGeom>
              <a:avLst/>
              <a:gdLst/>
              <a:ahLst/>
              <a:cxnLst/>
              <a:rect l="l" t="t" r="r" b="b"/>
              <a:pathLst>
                <a:path w="4408805" h="1560829">
                  <a:moveTo>
                    <a:pt x="0" y="1560386"/>
                  </a:moveTo>
                  <a:lnTo>
                    <a:pt x="4408577" y="0"/>
                  </a:lnTo>
                </a:path>
              </a:pathLst>
            </a:custGeom>
            <a:ln w="25187">
              <a:solidFill>
                <a:srgbClr val="EE7F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7874758" y="2563112"/>
              <a:ext cx="242611" cy="187544"/>
            </a:xfrm>
            <a:prstGeom prst="rect">
              <a:avLst/>
            </a:prstGeom>
          </p:spPr>
        </p:pic>
        <p:pic>
          <p:nvPicPr>
            <p:cNvPr id="13" name="object 13"/>
            <p:cNvPicPr/>
            <p:nvPr/>
          </p:nvPicPr>
          <p:blipFill>
            <a:blip r:embed="rId5" cstate="print"/>
            <a:stretch>
              <a:fillRect/>
            </a:stretch>
          </p:blipFill>
          <p:spPr>
            <a:xfrm>
              <a:off x="3950553" y="2155808"/>
              <a:ext cx="3452208" cy="1419920"/>
            </a:xfrm>
            <a:prstGeom prst="rect">
              <a:avLst/>
            </a:prstGeom>
          </p:spPr>
        </p:pic>
        <p:pic>
          <p:nvPicPr>
            <p:cNvPr id="14" name="object 14"/>
            <p:cNvPicPr/>
            <p:nvPr/>
          </p:nvPicPr>
          <p:blipFill>
            <a:blip r:embed="rId6" cstate="print"/>
            <a:stretch>
              <a:fillRect/>
            </a:stretch>
          </p:blipFill>
          <p:spPr>
            <a:xfrm>
              <a:off x="5125064" y="3917989"/>
              <a:ext cx="1845250" cy="1267976"/>
            </a:xfrm>
            <a:prstGeom prst="rect">
              <a:avLst/>
            </a:prstGeom>
          </p:spPr>
        </p:pic>
        <p:sp>
          <p:nvSpPr>
            <p:cNvPr id="15" name="object 15"/>
            <p:cNvSpPr/>
            <p:nvPr/>
          </p:nvSpPr>
          <p:spPr>
            <a:xfrm>
              <a:off x="3950563" y="1849964"/>
              <a:ext cx="866140" cy="197485"/>
            </a:xfrm>
            <a:custGeom>
              <a:avLst/>
              <a:gdLst/>
              <a:ahLst/>
              <a:cxnLst/>
              <a:rect l="l" t="t" r="r" b="b"/>
              <a:pathLst>
                <a:path w="866139" h="197485">
                  <a:moveTo>
                    <a:pt x="82881" y="25659"/>
                  </a:moveTo>
                  <a:lnTo>
                    <a:pt x="52463" y="25659"/>
                  </a:lnTo>
                  <a:lnTo>
                    <a:pt x="52463" y="195225"/>
                  </a:lnTo>
                  <a:lnTo>
                    <a:pt x="82881" y="195225"/>
                  </a:lnTo>
                  <a:lnTo>
                    <a:pt x="82881" y="25659"/>
                  </a:lnTo>
                  <a:close/>
                </a:path>
                <a:path w="866139" h="197485">
                  <a:moveTo>
                    <a:pt x="135343" y="0"/>
                  </a:moveTo>
                  <a:lnTo>
                    <a:pt x="0" y="0"/>
                  </a:lnTo>
                  <a:lnTo>
                    <a:pt x="0" y="25659"/>
                  </a:lnTo>
                  <a:lnTo>
                    <a:pt x="135343" y="25659"/>
                  </a:lnTo>
                  <a:lnTo>
                    <a:pt x="135343" y="0"/>
                  </a:lnTo>
                  <a:close/>
                </a:path>
                <a:path w="866139" h="197485">
                  <a:moveTo>
                    <a:pt x="175271" y="50201"/>
                  </a:moveTo>
                  <a:lnTo>
                    <a:pt x="147086" y="50201"/>
                  </a:lnTo>
                  <a:lnTo>
                    <a:pt x="147086" y="195225"/>
                  </a:lnTo>
                  <a:lnTo>
                    <a:pt x="175271" y="195225"/>
                  </a:lnTo>
                  <a:lnTo>
                    <a:pt x="175271" y="125223"/>
                  </a:lnTo>
                  <a:lnTo>
                    <a:pt x="177349" y="114262"/>
                  </a:lnTo>
                  <a:lnTo>
                    <a:pt x="180783" y="104518"/>
                  </a:lnTo>
                  <a:lnTo>
                    <a:pt x="185577" y="95993"/>
                  </a:lnTo>
                  <a:lnTo>
                    <a:pt x="186092" y="95382"/>
                  </a:lnTo>
                  <a:lnTo>
                    <a:pt x="175271" y="95382"/>
                  </a:lnTo>
                  <a:lnTo>
                    <a:pt x="175271" y="50201"/>
                  </a:lnTo>
                  <a:close/>
                </a:path>
                <a:path w="866139" h="197485">
                  <a:moveTo>
                    <a:pt x="230245" y="48807"/>
                  </a:moveTo>
                  <a:lnTo>
                    <a:pt x="225781" y="48807"/>
                  </a:lnTo>
                  <a:lnTo>
                    <a:pt x="215297" y="49643"/>
                  </a:lnTo>
                  <a:lnTo>
                    <a:pt x="180404" y="77009"/>
                  </a:lnTo>
                  <a:lnTo>
                    <a:pt x="175271" y="95382"/>
                  </a:lnTo>
                  <a:lnTo>
                    <a:pt x="186092" y="95382"/>
                  </a:lnTo>
                  <a:lnTo>
                    <a:pt x="191735" y="88689"/>
                  </a:lnTo>
                  <a:lnTo>
                    <a:pt x="198977" y="82815"/>
                  </a:lnTo>
                  <a:lnTo>
                    <a:pt x="207017" y="78581"/>
                  </a:lnTo>
                  <a:lnTo>
                    <a:pt x="215858" y="75984"/>
                  </a:lnTo>
                  <a:lnTo>
                    <a:pt x="225502" y="75022"/>
                  </a:lnTo>
                  <a:lnTo>
                    <a:pt x="237501" y="75022"/>
                  </a:lnTo>
                  <a:lnTo>
                    <a:pt x="237458" y="49635"/>
                  </a:lnTo>
                  <a:lnTo>
                    <a:pt x="234153" y="49085"/>
                  </a:lnTo>
                  <a:lnTo>
                    <a:pt x="230245" y="48807"/>
                  </a:lnTo>
                  <a:close/>
                </a:path>
                <a:path w="866139" h="197485">
                  <a:moveTo>
                    <a:pt x="237501" y="75022"/>
                  </a:moveTo>
                  <a:lnTo>
                    <a:pt x="230718" y="75022"/>
                  </a:lnTo>
                  <a:lnTo>
                    <a:pt x="234711" y="75215"/>
                  </a:lnTo>
                  <a:lnTo>
                    <a:pt x="237501" y="75580"/>
                  </a:lnTo>
                  <a:lnTo>
                    <a:pt x="237501" y="75022"/>
                  </a:lnTo>
                  <a:close/>
                </a:path>
                <a:path w="866139" h="197485">
                  <a:moveTo>
                    <a:pt x="331202" y="48527"/>
                  </a:moveTo>
                  <a:lnTo>
                    <a:pt x="315015" y="48527"/>
                  </a:lnTo>
                  <a:lnTo>
                    <a:pt x="306838" y="50115"/>
                  </a:lnTo>
                  <a:lnTo>
                    <a:pt x="270502" y="71563"/>
                  </a:lnTo>
                  <a:lnTo>
                    <a:pt x="253151" y="105904"/>
                  </a:lnTo>
                  <a:lnTo>
                    <a:pt x="251476" y="122991"/>
                  </a:lnTo>
                  <a:lnTo>
                    <a:pt x="251903" y="131833"/>
                  </a:lnTo>
                  <a:lnTo>
                    <a:pt x="266199" y="168945"/>
                  </a:lnTo>
                  <a:lnTo>
                    <a:pt x="299474" y="192586"/>
                  </a:lnTo>
                  <a:lnTo>
                    <a:pt x="315767" y="197177"/>
                  </a:lnTo>
                  <a:lnTo>
                    <a:pt x="323753" y="197177"/>
                  </a:lnTo>
                  <a:lnTo>
                    <a:pt x="340400" y="195573"/>
                  </a:lnTo>
                  <a:lnTo>
                    <a:pt x="355437" y="190760"/>
                  </a:lnTo>
                  <a:lnTo>
                    <a:pt x="368864" y="182742"/>
                  </a:lnTo>
                  <a:lnTo>
                    <a:pt x="379507" y="172634"/>
                  </a:lnTo>
                  <a:lnTo>
                    <a:pt x="323753" y="172634"/>
                  </a:lnTo>
                  <a:lnTo>
                    <a:pt x="316350" y="171983"/>
                  </a:lnTo>
                  <a:lnTo>
                    <a:pt x="282293" y="142170"/>
                  </a:lnTo>
                  <a:lnTo>
                    <a:pt x="280498" y="133590"/>
                  </a:lnTo>
                  <a:lnTo>
                    <a:pt x="393518" y="133590"/>
                  </a:lnTo>
                  <a:lnTo>
                    <a:pt x="394075" y="130243"/>
                  </a:lnTo>
                  <a:lnTo>
                    <a:pt x="394355" y="126704"/>
                  </a:lnTo>
                  <a:lnTo>
                    <a:pt x="394355" y="122991"/>
                  </a:lnTo>
                  <a:lnTo>
                    <a:pt x="393936" y="114255"/>
                  </a:lnTo>
                  <a:lnTo>
                    <a:pt x="393572" y="111836"/>
                  </a:lnTo>
                  <a:lnTo>
                    <a:pt x="280777" y="111836"/>
                  </a:lnTo>
                  <a:lnTo>
                    <a:pt x="282653" y="103030"/>
                  </a:lnTo>
                  <a:lnTo>
                    <a:pt x="315825" y="73698"/>
                  </a:lnTo>
                  <a:lnTo>
                    <a:pt x="323194" y="73070"/>
                  </a:lnTo>
                  <a:lnTo>
                    <a:pt x="376668" y="73070"/>
                  </a:lnTo>
                  <a:lnTo>
                    <a:pt x="375420" y="71563"/>
                  </a:lnTo>
                  <a:lnTo>
                    <a:pt x="339294" y="50115"/>
                  </a:lnTo>
                  <a:lnTo>
                    <a:pt x="331202" y="48527"/>
                  </a:lnTo>
                  <a:close/>
                </a:path>
                <a:path w="866139" h="197485">
                  <a:moveTo>
                    <a:pt x="357798" y="158969"/>
                  </a:moveTo>
                  <a:lnTo>
                    <a:pt x="351069" y="164951"/>
                  </a:lnTo>
                  <a:lnTo>
                    <a:pt x="343150" y="169221"/>
                  </a:lnTo>
                  <a:lnTo>
                    <a:pt x="334044" y="171781"/>
                  </a:lnTo>
                  <a:lnTo>
                    <a:pt x="323753" y="172634"/>
                  </a:lnTo>
                  <a:lnTo>
                    <a:pt x="379507" y="172634"/>
                  </a:lnTo>
                  <a:lnTo>
                    <a:pt x="380681" y="171519"/>
                  </a:lnTo>
                  <a:lnTo>
                    <a:pt x="357798" y="158969"/>
                  </a:lnTo>
                  <a:close/>
                </a:path>
                <a:path w="866139" h="197485">
                  <a:moveTo>
                    <a:pt x="376668" y="73070"/>
                  </a:moveTo>
                  <a:lnTo>
                    <a:pt x="323194" y="73070"/>
                  </a:lnTo>
                  <a:lnTo>
                    <a:pt x="330456" y="73698"/>
                  </a:lnTo>
                  <a:lnTo>
                    <a:pt x="337432" y="75580"/>
                  </a:lnTo>
                  <a:lnTo>
                    <a:pt x="363891" y="103030"/>
                  </a:lnTo>
                  <a:lnTo>
                    <a:pt x="365890" y="111836"/>
                  </a:lnTo>
                  <a:lnTo>
                    <a:pt x="393572" y="111836"/>
                  </a:lnTo>
                  <a:lnTo>
                    <a:pt x="379989" y="77079"/>
                  </a:lnTo>
                  <a:lnTo>
                    <a:pt x="376668" y="73070"/>
                  </a:lnTo>
                  <a:close/>
                </a:path>
                <a:path w="866139" h="197485">
                  <a:moveTo>
                    <a:pt x="450703" y="50201"/>
                  </a:moveTo>
                  <a:lnTo>
                    <a:pt x="422518" y="50201"/>
                  </a:lnTo>
                  <a:lnTo>
                    <a:pt x="422518" y="195225"/>
                  </a:lnTo>
                  <a:lnTo>
                    <a:pt x="450703" y="195225"/>
                  </a:lnTo>
                  <a:lnTo>
                    <a:pt x="450703" y="111836"/>
                  </a:lnTo>
                  <a:lnTo>
                    <a:pt x="452462" y="105641"/>
                  </a:lnTo>
                  <a:lnTo>
                    <a:pt x="455515" y="99320"/>
                  </a:lnTo>
                  <a:lnTo>
                    <a:pt x="459859" y="92875"/>
                  </a:lnTo>
                  <a:lnTo>
                    <a:pt x="465494" y="86306"/>
                  </a:lnTo>
                  <a:lnTo>
                    <a:pt x="469770" y="82552"/>
                  </a:lnTo>
                  <a:lnTo>
                    <a:pt x="450703" y="82552"/>
                  </a:lnTo>
                  <a:lnTo>
                    <a:pt x="450703" y="50201"/>
                  </a:lnTo>
                  <a:close/>
                </a:path>
                <a:path w="866139" h="197485">
                  <a:moveTo>
                    <a:pt x="547468" y="73070"/>
                  </a:moveTo>
                  <a:lnTo>
                    <a:pt x="495632" y="73070"/>
                  </a:lnTo>
                  <a:lnTo>
                    <a:pt x="502776" y="73662"/>
                  </a:lnTo>
                  <a:lnTo>
                    <a:pt x="509137" y="75438"/>
                  </a:lnTo>
                  <a:lnTo>
                    <a:pt x="528218" y="111278"/>
                  </a:lnTo>
                  <a:lnTo>
                    <a:pt x="528283" y="195225"/>
                  </a:lnTo>
                  <a:lnTo>
                    <a:pt x="556468" y="195225"/>
                  </a:lnTo>
                  <a:lnTo>
                    <a:pt x="556468" y="111278"/>
                  </a:lnTo>
                  <a:lnTo>
                    <a:pt x="555466" y="96525"/>
                  </a:lnTo>
                  <a:lnTo>
                    <a:pt x="552459" y="83773"/>
                  </a:lnTo>
                  <a:lnTo>
                    <a:pt x="547468" y="73070"/>
                  </a:lnTo>
                  <a:close/>
                </a:path>
                <a:path w="866139" h="197485">
                  <a:moveTo>
                    <a:pt x="501493" y="48807"/>
                  </a:moveTo>
                  <a:lnTo>
                    <a:pt x="460016" y="66478"/>
                  </a:lnTo>
                  <a:lnTo>
                    <a:pt x="450703" y="82552"/>
                  </a:lnTo>
                  <a:lnTo>
                    <a:pt x="469770" y="82552"/>
                  </a:lnTo>
                  <a:lnTo>
                    <a:pt x="472087" y="80519"/>
                  </a:lnTo>
                  <a:lnTo>
                    <a:pt x="479307" y="76382"/>
                  </a:lnTo>
                  <a:lnTo>
                    <a:pt x="487156" y="73899"/>
                  </a:lnTo>
                  <a:lnTo>
                    <a:pt x="495632" y="73070"/>
                  </a:lnTo>
                  <a:lnTo>
                    <a:pt x="547468" y="73070"/>
                  </a:lnTo>
                  <a:lnTo>
                    <a:pt x="540433" y="64296"/>
                  </a:lnTo>
                  <a:lnTo>
                    <a:pt x="531975" y="57522"/>
                  </a:lnTo>
                  <a:lnTo>
                    <a:pt x="522669" y="52682"/>
                  </a:lnTo>
                  <a:lnTo>
                    <a:pt x="512510" y="49776"/>
                  </a:lnTo>
                  <a:lnTo>
                    <a:pt x="501493" y="48807"/>
                  </a:lnTo>
                  <a:close/>
                </a:path>
                <a:path w="866139" h="197485">
                  <a:moveTo>
                    <a:pt x="654203" y="48527"/>
                  </a:moveTo>
                  <a:lnTo>
                    <a:pt x="606892" y="68329"/>
                  </a:lnTo>
                  <a:lnTo>
                    <a:pt x="586869" y="106342"/>
                  </a:lnTo>
                  <a:lnTo>
                    <a:pt x="585533" y="122713"/>
                  </a:lnTo>
                  <a:lnTo>
                    <a:pt x="586216" y="134294"/>
                  </a:lnTo>
                  <a:lnTo>
                    <a:pt x="602140" y="172245"/>
                  </a:lnTo>
                  <a:lnTo>
                    <a:pt x="638039" y="195228"/>
                  </a:lnTo>
                  <a:lnTo>
                    <a:pt x="654203" y="197177"/>
                  </a:lnTo>
                  <a:lnTo>
                    <a:pt x="662060" y="196662"/>
                  </a:lnTo>
                  <a:lnTo>
                    <a:pt x="696899" y="177097"/>
                  </a:lnTo>
                  <a:lnTo>
                    <a:pt x="698510" y="172914"/>
                  </a:lnTo>
                  <a:lnTo>
                    <a:pt x="658110" y="172914"/>
                  </a:lnTo>
                  <a:lnTo>
                    <a:pt x="649686" y="172077"/>
                  </a:lnTo>
                  <a:lnTo>
                    <a:pt x="617120" y="143630"/>
                  </a:lnTo>
                  <a:lnTo>
                    <a:pt x="613740" y="122713"/>
                  </a:lnTo>
                  <a:lnTo>
                    <a:pt x="614585" y="111760"/>
                  </a:lnTo>
                  <a:lnTo>
                    <a:pt x="641737" y="76382"/>
                  </a:lnTo>
                  <a:lnTo>
                    <a:pt x="658110" y="73070"/>
                  </a:lnTo>
                  <a:lnTo>
                    <a:pt x="699173" y="73070"/>
                  </a:lnTo>
                  <a:lnTo>
                    <a:pt x="697071" y="67406"/>
                  </a:lnTo>
                  <a:lnTo>
                    <a:pt x="662185" y="49006"/>
                  </a:lnTo>
                  <a:lnTo>
                    <a:pt x="654203" y="48527"/>
                  </a:lnTo>
                  <a:close/>
                </a:path>
                <a:path w="866139" h="197485">
                  <a:moveTo>
                    <a:pt x="727876" y="169845"/>
                  </a:moveTo>
                  <a:lnTo>
                    <a:pt x="699691" y="169845"/>
                  </a:lnTo>
                  <a:lnTo>
                    <a:pt x="699691" y="195225"/>
                  </a:lnTo>
                  <a:lnTo>
                    <a:pt x="727876" y="195225"/>
                  </a:lnTo>
                  <a:lnTo>
                    <a:pt x="727876" y="169845"/>
                  </a:lnTo>
                  <a:close/>
                </a:path>
                <a:path w="866139" h="197485">
                  <a:moveTo>
                    <a:pt x="699173" y="73070"/>
                  </a:moveTo>
                  <a:lnTo>
                    <a:pt x="658110" y="73070"/>
                  </a:lnTo>
                  <a:lnTo>
                    <a:pt x="666478" y="73855"/>
                  </a:lnTo>
                  <a:lnTo>
                    <a:pt x="674290" y="76208"/>
                  </a:lnTo>
                  <a:lnTo>
                    <a:pt x="700281" y="111188"/>
                  </a:lnTo>
                  <a:lnTo>
                    <a:pt x="701085" y="122713"/>
                  </a:lnTo>
                  <a:lnTo>
                    <a:pt x="700272" y="134294"/>
                  </a:lnTo>
                  <a:lnTo>
                    <a:pt x="674290" y="169709"/>
                  </a:lnTo>
                  <a:lnTo>
                    <a:pt x="658110" y="172914"/>
                  </a:lnTo>
                  <a:lnTo>
                    <a:pt x="698510" y="172914"/>
                  </a:lnTo>
                  <a:lnTo>
                    <a:pt x="699691" y="169845"/>
                  </a:lnTo>
                  <a:lnTo>
                    <a:pt x="727876" y="169845"/>
                  </a:lnTo>
                  <a:lnTo>
                    <a:pt x="727876" y="74465"/>
                  </a:lnTo>
                  <a:lnTo>
                    <a:pt x="699691" y="74465"/>
                  </a:lnTo>
                  <a:lnTo>
                    <a:pt x="699173" y="73070"/>
                  </a:lnTo>
                  <a:close/>
                </a:path>
                <a:path w="866139" h="197485">
                  <a:moveTo>
                    <a:pt x="727876" y="0"/>
                  </a:moveTo>
                  <a:lnTo>
                    <a:pt x="699691" y="0"/>
                  </a:lnTo>
                  <a:lnTo>
                    <a:pt x="699691" y="74465"/>
                  </a:lnTo>
                  <a:lnTo>
                    <a:pt x="727876" y="74465"/>
                  </a:lnTo>
                  <a:lnTo>
                    <a:pt x="727876" y="0"/>
                  </a:lnTo>
                  <a:close/>
                </a:path>
                <a:path w="866139" h="197485">
                  <a:moveTo>
                    <a:pt x="777097" y="151997"/>
                  </a:moveTo>
                  <a:lnTo>
                    <a:pt x="753098" y="158969"/>
                  </a:lnTo>
                  <a:lnTo>
                    <a:pt x="756189" y="167300"/>
                  </a:lnTo>
                  <a:lnTo>
                    <a:pt x="760729" y="174724"/>
                  </a:lnTo>
                  <a:lnTo>
                    <a:pt x="800609" y="196533"/>
                  </a:lnTo>
                  <a:lnTo>
                    <a:pt x="810305" y="197177"/>
                  </a:lnTo>
                  <a:lnTo>
                    <a:pt x="820649" y="196462"/>
                  </a:lnTo>
                  <a:lnTo>
                    <a:pt x="856176" y="179505"/>
                  </a:lnTo>
                  <a:lnTo>
                    <a:pt x="861029" y="172914"/>
                  </a:lnTo>
                  <a:lnTo>
                    <a:pt x="803329" y="172914"/>
                  </a:lnTo>
                  <a:lnTo>
                    <a:pt x="796568" y="171047"/>
                  </a:lnTo>
                  <a:lnTo>
                    <a:pt x="784117" y="163625"/>
                  </a:lnTo>
                  <a:lnTo>
                    <a:pt x="779694" y="158497"/>
                  </a:lnTo>
                  <a:lnTo>
                    <a:pt x="777097" y="151997"/>
                  </a:lnTo>
                  <a:close/>
                </a:path>
                <a:path w="866139" h="197485">
                  <a:moveTo>
                    <a:pt x="808911" y="48527"/>
                  </a:moveTo>
                  <a:lnTo>
                    <a:pt x="768638" y="65649"/>
                  </a:lnTo>
                  <a:lnTo>
                    <a:pt x="760633" y="88130"/>
                  </a:lnTo>
                  <a:lnTo>
                    <a:pt x="761217" y="95053"/>
                  </a:lnTo>
                  <a:lnTo>
                    <a:pt x="790353" y="124546"/>
                  </a:lnTo>
                  <a:lnTo>
                    <a:pt x="817003" y="134706"/>
                  </a:lnTo>
                  <a:lnTo>
                    <a:pt x="825427" y="138435"/>
                  </a:lnTo>
                  <a:lnTo>
                    <a:pt x="831444" y="142930"/>
                  </a:lnTo>
                  <a:lnTo>
                    <a:pt x="835054" y="148194"/>
                  </a:lnTo>
                  <a:lnTo>
                    <a:pt x="836258" y="154228"/>
                  </a:lnTo>
                  <a:lnTo>
                    <a:pt x="836258" y="159806"/>
                  </a:lnTo>
                  <a:lnTo>
                    <a:pt x="833639" y="164311"/>
                  </a:lnTo>
                  <a:lnTo>
                    <a:pt x="823229" y="171198"/>
                  </a:lnTo>
                  <a:lnTo>
                    <a:pt x="817283" y="172914"/>
                  </a:lnTo>
                  <a:lnTo>
                    <a:pt x="861029" y="172914"/>
                  </a:lnTo>
                  <a:lnTo>
                    <a:pt x="861543" y="172217"/>
                  </a:lnTo>
                  <a:lnTo>
                    <a:pt x="864764" y="163882"/>
                  </a:lnTo>
                  <a:lnTo>
                    <a:pt x="865839" y="154506"/>
                  </a:lnTo>
                  <a:lnTo>
                    <a:pt x="865839" y="148178"/>
                  </a:lnTo>
                  <a:lnTo>
                    <a:pt x="835787" y="116105"/>
                  </a:lnTo>
                  <a:lnTo>
                    <a:pt x="800624" y="103469"/>
                  </a:lnTo>
                  <a:lnTo>
                    <a:pt x="796202" y="100959"/>
                  </a:lnTo>
                  <a:lnTo>
                    <a:pt x="791179" y="95382"/>
                  </a:lnTo>
                  <a:lnTo>
                    <a:pt x="789934" y="91949"/>
                  </a:lnTo>
                  <a:lnTo>
                    <a:pt x="789934" y="83389"/>
                  </a:lnTo>
                  <a:lnTo>
                    <a:pt x="791738" y="79721"/>
                  </a:lnTo>
                  <a:lnTo>
                    <a:pt x="798993" y="73949"/>
                  </a:lnTo>
                  <a:lnTo>
                    <a:pt x="803694" y="72513"/>
                  </a:lnTo>
                  <a:lnTo>
                    <a:pt x="855236" y="72513"/>
                  </a:lnTo>
                  <a:lnTo>
                    <a:pt x="851812" y="67036"/>
                  </a:lnTo>
                  <a:lnTo>
                    <a:pt x="840160" y="56752"/>
                  </a:lnTo>
                  <a:lnTo>
                    <a:pt x="825859" y="50583"/>
                  </a:lnTo>
                  <a:lnTo>
                    <a:pt x="808911" y="48527"/>
                  </a:lnTo>
                  <a:close/>
                </a:path>
                <a:path w="866139" h="197485">
                  <a:moveTo>
                    <a:pt x="855236" y="72513"/>
                  </a:moveTo>
                  <a:lnTo>
                    <a:pt x="809468" y="72513"/>
                  </a:lnTo>
                  <a:lnTo>
                    <a:pt x="817466" y="73470"/>
                  </a:lnTo>
                  <a:lnTo>
                    <a:pt x="824457" y="76345"/>
                  </a:lnTo>
                  <a:lnTo>
                    <a:pt x="830442" y="81138"/>
                  </a:lnTo>
                  <a:lnTo>
                    <a:pt x="835421" y="87852"/>
                  </a:lnTo>
                  <a:lnTo>
                    <a:pt x="860816" y="81437"/>
                  </a:lnTo>
                  <a:lnTo>
                    <a:pt x="855236" y="72513"/>
                  </a:lnTo>
                  <a:close/>
                </a:path>
              </a:pathLst>
            </a:custGeom>
            <a:solidFill>
              <a:srgbClr val="E64415"/>
            </a:solidFill>
          </p:spPr>
          <p:txBody>
            <a:bodyPr wrap="square" lIns="0" tIns="0" rIns="0" bIns="0" rtlCol="0"/>
            <a:lstStyle/>
            <a:p>
              <a:endParaRPr/>
            </a:p>
          </p:txBody>
        </p:sp>
      </p:grpSp>
      <p:sp>
        <p:nvSpPr>
          <p:cNvPr id="17" name="object 17"/>
          <p:cNvSpPr txBox="1">
            <a:spLocks noGrp="1"/>
          </p:cNvSpPr>
          <p:nvPr>
            <p:ph type="sldNum" sz="quarter" idx="7"/>
          </p:nvPr>
        </p:nvSpPr>
        <p:spPr>
          <a:prstGeom prst="rect">
            <a:avLst/>
          </a:prstGeom>
        </p:spPr>
        <p:txBody>
          <a:bodyPr vert="horz" wrap="square" lIns="0" tIns="22860" rIns="0" bIns="0" rtlCol="0">
            <a:spAutoFit/>
          </a:bodyPr>
          <a:lstStyle/>
          <a:p>
            <a:pPr marL="38100">
              <a:lnSpc>
                <a:spcPct val="100000"/>
              </a:lnSpc>
              <a:spcBef>
                <a:spcPts val="180"/>
              </a:spcBef>
            </a:pPr>
            <a:fld id="{81D60167-4931-47E6-BA6A-407CBD079E47}" type="slidenum">
              <a:rPr spc="35" dirty="0"/>
              <a:t>30</a:t>
            </a:fld>
            <a:endParaRPr spc="3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FFFF"/>
                </a:solidFill>
              </a:rPr>
              <a:t>Aanbod</a:t>
            </a:r>
          </a:p>
          <a:p>
            <a:r>
              <a:rPr lang="nl-NL" sz="2400" b="1" dirty="0">
                <a:solidFill>
                  <a:srgbClr val="FFFFFF"/>
                </a:solidFill>
              </a:rPr>
              <a:t>(7 programmalijnen)</a:t>
            </a:r>
          </a:p>
        </p:txBody>
      </p:sp>
      <p:pic>
        <p:nvPicPr>
          <p:cNvPr id="11" name="Afbeelding 10">
            <a:extLst>
              <a:ext uri="{FF2B5EF4-FFF2-40B4-BE49-F238E27FC236}">
                <a16:creationId xmlns:a16="http://schemas.microsoft.com/office/drawing/2014/main" id="{499EE3DD-4BED-914F-A7F8-2D7D10A5857F}"/>
              </a:ext>
            </a:extLst>
          </p:cNvPr>
          <p:cNvPicPr>
            <a:picLocks noChangeAspect="1"/>
          </p:cNvPicPr>
          <p:nvPr/>
        </p:nvPicPr>
        <p:blipFill>
          <a:blip r:embed="rId2"/>
          <a:stretch>
            <a:fillRect/>
          </a:stretch>
        </p:blipFill>
        <p:spPr>
          <a:xfrm>
            <a:off x="4700334" y="5418613"/>
            <a:ext cx="1254885" cy="1254885"/>
          </a:xfrm>
          <a:prstGeom prst="rect">
            <a:avLst/>
          </a:prstGeom>
        </p:spPr>
      </p:pic>
      <p:pic>
        <p:nvPicPr>
          <p:cNvPr id="13" name="Afbeelding 12">
            <a:extLst>
              <a:ext uri="{FF2B5EF4-FFF2-40B4-BE49-F238E27FC236}">
                <a16:creationId xmlns:a16="http://schemas.microsoft.com/office/drawing/2014/main" id="{ACA230C5-7536-3046-96F0-A314DEE4F524}"/>
              </a:ext>
            </a:extLst>
          </p:cNvPr>
          <p:cNvPicPr>
            <a:picLocks noChangeAspect="1"/>
          </p:cNvPicPr>
          <p:nvPr/>
        </p:nvPicPr>
        <p:blipFill>
          <a:blip r:embed="rId3"/>
          <a:stretch>
            <a:fillRect/>
          </a:stretch>
        </p:blipFill>
        <p:spPr>
          <a:xfrm>
            <a:off x="6449811" y="3845400"/>
            <a:ext cx="1254884" cy="1254884"/>
          </a:xfrm>
          <a:prstGeom prst="rect">
            <a:avLst/>
          </a:prstGeom>
        </p:spPr>
      </p:pic>
      <p:pic>
        <p:nvPicPr>
          <p:cNvPr id="14" name="Afbeelding 13">
            <a:extLst>
              <a:ext uri="{FF2B5EF4-FFF2-40B4-BE49-F238E27FC236}">
                <a16:creationId xmlns:a16="http://schemas.microsoft.com/office/drawing/2014/main" id="{0380BBE7-8232-5D46-B2DB-A9DE55DF26C6}"/>
              </a:ext>
            </a:extLst>
          </p:cNvPr>
          <p:cNvPicPr>
            <a:picLocks noChangeAspect="1"/>
          </p:cNvPicPr>
          <p:nvPr/>
        </p:nvPicPr>
        <p:blipFill>
          <a:blip r:embed="rId4"/>
          <a:stretch>
            <a:fillRect/>
          </a:stretch>
        </p:blipFill>
        <p:spPr>
          <a:xfrm>
            <a:off x="6455239" y="2113633"/>
            <a:ext cx="1254885" cy="1254885"/>
          </a:xfrm>
          <a:prstGeom prst="rect">
            <a:avLst/>
          </a:prstGeom>
        </p:spPr>
      </p:pic>
      <p:pic>
        <p:nvPicPr>
          <p:cNvPr id="15" name="Afbeelding 14">
            <a:extLst>
              <a:ext uri="{FF2B5EF4-FFF2-40B4-BE49-F238E27FC236}">
                <a16:creationId xmlns:a16="http://schemas.microsoft.com/office/drawing/2014/main" id="{D5E57C8D-9A66-2144-9EF3-3D14B6D7FD64}"/>
              </a:ext>
            </a:extLst>
          </p:cNvPr>
          <p:cNvPicPr>
            <a:picLocks noChangeAspect="1"/>
          </p:cNvPicPr>
          <p:nvPr/>
        </p:nvPicPr>
        <p:blipFill>
          <a:blip r:embed="rId5"/>
          <a:stretch>
            <a:fillRect/>
          </a:stretch>
        </p:blipFill>
        <p:spPr>
          <a:xfrm>
            <a:off x="4710269" y="2113630"/>
            <a:ext cx="1254885" cy="1254885"/>
          </a:xfrm>
          <a:prstGeom prst="rect">
            <a:avLst/>
          </a:prstGeom>
        </p:spPr>
      </p:pic>
      <p:pic>
        <p:nvPicPr>
          <p:cNvPr id="16" name="Afbeelding 15">
            <a:extLst>
              <a:ext uri="{FF2B5EF4-FFF2-40B4-BE49-F238E27FC236}">
                <a16:creationId xmlns:a16="http://schemas.microsoft.com/office/drawing/2014/main" id="{229017FB-D2B2-FE4A-80B6-CD770F783BA5}"/>
              </a:ext>
            </a:extLst>
          </p:cNvPr>
          <p:cNvPicPr>
            <a:picLocks noChangeAspect="1"/>
          </p:cNvPicPr>
          <p:nvPr/>
        </p:nvPicPr>
        <p:blipFill>
          <a:blip r:embed="rId6"/>
          <a:stretch>
            <a:fillRect/>
          </a:stretch>
        </p:blipFill>
        <p:spPr>
          <a:xfrm>
            <a:off x="9930596" y="5432923"/>
            <a:ext cx="1254885" cy="1254885"/>
          </a:xfrm>
          <a:prstGeom prst="rect">
            <a:avLst/>
          </a:prstGeom>
        </p:spPr>
      </p:pic>
      <p:pic>
        <p:nvPicPr>
          <p:cNvPr id="17" name="Afbeelding 16">
            <a:extLst>
              <a:ext uri="{FF2B5EF4-FFF2-40B4-BE49-F238E27FC236}">
                <a16:creationId xmlns:a16="http://schemas.microsoft.com/office/drawing/2014/main" id="{892F85C7-4E78-BC4E-A7EA-D4BB5351D53A}"/>
              </a:ext>
            </a:extLst>
          </p:cNvPr>
          <p:cNvPicPr>
            <a:picLocks noChangeAspect="1"/>
          </p:cNvPicPr>
          <p:nvPr/>
        </p:nvPicPr>
        <p:blipFill>
          <a:blip r:embed="rId7"/>
          <a:stretch>
            <a:fillRect/>
          </a:stretch>
        </p:blipFill>
        <p:spPr>
          <a:xfrm>
            <a:off x="8211064" y="5440557"/>
            <a:ext cx="1239618" cy="1239618"/>
          </a:xfrm>
          <a:prstGeom prst="rect">
            <a:avLst/>
          </a:prstGeom>
        </p:spPr>
      </p:pic>
      <p:pic>
        <p:nvPicPr>
          <p:cNvPr id="18" name="Afbeelding 17">
            <a:extLst>
              <a:ext uri="{FF2B5EF4-FFF2-40B4-BE49-F238E27FC236}">
                <a16:creationId xmlns:a16="http://schemas.microsoft.com/office/drawing/2014/main" id="{6EB649C5-FA85-A040-996B-ABC21202E87A}"/>
              </a:ext>
            </a:extLst>
          </p:cNvPr>
          <p:cNvPicPr>
            <a:picLocks noChangeAspect="1"/>
          </p:cNvPicPr>
          <p:nvPr/>
        </p:nvPicPr>
        <p:blipFill>
          <a:blip r:embed="rId8"/>
          <a:stretch>
            <a:fillRect/>
          </a:stretch>
        </p:blipFill>
        <p:spPr>
          <a:xfrm>
            <a:off x="9955845" y="2122202"/>
            <a:ext cx="1239618" cy="1239618"/>
          </a:xfrm>
          <a:prstGeom prst="rect">
            <a:avLst/>
          </a:prstGeom>
        </p:spPr>
      </p:pic>
      <p:pic>
        <p:nvPicPr>
          <p:cNvPr id="19" name="Afbeelding 18">
            <a:extLst>
              <a:ext uri="{FF2B5EF4-FFF2-40B4-BE49-F238E27FC236}">
                <a16:creationId xmlns:a16="http://schemas.microsoft.com/office/drawing/2014/main" id="{A2749ABC-0FA6-AF4D-B7B3-6DED9C2E4AE9}"/>
              </a:ext>
            </a:extLst>
          </p:cNvPr>
          <p:cNvPicPr>
            <a:picLocks noChangeAspect="1"/>
          </p:cNvPicPr>
          <p:nvPr/>
        </p:nvPicPr>
        <p:blipFill>
          <a:blip r:embed="rId9"/>
          <a:stretch>
            <a:fillRect/>
          </a:stretch>
        </p:blipFill>
        <p:spPr>
          <a:xfrm>
            <a:off x="8211064" y="2113630"/>
            <a:ext cx="1254885" cy="1254885"/>
          </a:xfrm>
          <a:prstGeom prst="rect">
            <a:avLst/>
          </a:prstGeom>
        </p:spPr>
      </p:pic>
      <p:pic>
        <p:nvPicPr>
          <p:cNvPr id="20" name="Afbeelding 19">
            <a:extLst>
              <a:ext uri="{FF2B5EF4-FFF2-40B4-BE49-F238E27FC236}">
                <a16:creationId xmlns:a16="http://schemas.microsoft.com/office/drawing/2014/main" id="{A69E9AD3-3A8E-B545-8F7F-374BA48794E5}"/>
              </a:ext>
            </a:extLst>
          </p:cNvPr>
          <p:cNvPicPr>
            <a:picLocks noChangeAspect="1"/>
          </p:cNvPicPr>
          <p:nvPr/>
        </p:nvPicPr>
        <p:blipFill>
          <a:blip r:embed="rId10"/>
          <a:stretch>
            <a:fillRect/>
          </a:stretch>
        </p:blipFill>
        <p:spPr>
          <a:xfrm>
            <a:off x="6435135" y="5418613"/>
            <a:ext cx="1239616" cy="1239616"/>
          </a:xfrm>
          <a:prstGeom prst="rect">
            <a:avLst/>
          </a:prstGeom>
        </p:spPr>
      </p:pic>
      <p:pic>
        <p:nvPicPr>
          <p:cNvPr id="21" name="Afbeelding 20">
            <a:extLst>
              <a:ext uri="{FF2B5EF4-FFF2-40B4-BE49-F238E27FC236}">
                <a16:creationId xmlns:a16="http://schemas.microsoft.com/office/drawing/2014/main" id="{7921276C-8CEB-144B-8AF6-3B0A2A8C1FD6}"/>
              </a:ext>
            </a:extLst>
          </p:cNvPr>
          <p:cNvPicPr>
            <a:picLocks noChangeAspect="1"/>
          </p:cNvPicPr>
          <p:nvPr/>
        </p:nvPicPr>
        <p:blipFill>
          <a:blip r:embed="rId11"/>
          <a:stretch>
            <a:fillRect/>
          </a:stretch>
        </p:blipFill>
        <p:spPr>
          <a:xfrm>
            <a:off x="8191026" y="399859"/>
            <a:ext cx="1239617" cy="1239617"/>
          </a:xfrm>
          <a:prstGeom prst="rect">
            <a:avLst/>
          </a:prstGeom>
        </p:spPr>
      </p:pic>
      <p:pic>
        <p:nvPicPr>
          <p:cNvPr id="22" name="Afbeelding 21">
            <a:extLst>
              <a:ext uri="{FF2B5EF4-FFF2-40B4-BE49-F238E27FC236}">
                <a16:creationId xmlns:a16="http://schemas.microsoft.com/office/drawing/2014/main" id="{C791AE1E-7BF5-5F46-8FAB-D8C48D74E48A}"/>
              </a:ext>
            </a:extLst>
          </p:cNvPr>
          <p:cNvPicPr>
            <a:picLocks noChangeAspect="1"/>
          </p:cNvPicPr>
          <p:nvPr/>
        </p:nvPicPr>
        <p:blipFill>
          <a:blip r:embed="rId12"/>
          <a:stretch>
            <a:fillRect/>
          </a:stretch>
        </p:blipFill>
        <p:spPr>
          <a:xfrm>
            <a:off x="6393180" y="397134"/>
            <a:ext cx="1239617" cy="1239617"/>
          </a:xfrm>
          <a:prstGeom prst="rect">
            <a:avLst/>
          </a:prstGeom>
        </p:spPr>
      </p:pic>
      <p:pic>
        <p:nvPicPr>
          <p:cNvPr id="23" name="Afbeelding 22">
            <a:extLst>
              <a:ext uri="{FF2B5EF4-FFF2-40B4-BE49-F238E27FC236}">
                <a16:creationId xmlns:a16="http://schemas.microsoft.com/office/drawing/2014/main" id="{D10D6F22-3D8C-5449-B5CD-94E6800CC8F0}"/>
              </a:ext>
            </a:extLst>
          </p:cNvPr>
          <p:cNvPicPr>
            <a:picLocks noChangeAspect="1"/>
          </p:cNvPicPr>
          <p:nvPr/>
        </p:nvPicPr>
        <p:blipFill>
          <a:blip r:embed="rId13"/>
          <a:stretch>
            <a:fillRect/>
          </a:stretch>
        </p:blipFill>
        <p:spPr>
          <a:xfrm>
            <a:off x="9955845" y="412569"/>
            <a:ext cx="1239617" cy="1239617"/>
          </a:xfrm>
          <a:prstGeom prst="rect">
            <a:avLst/>
          </a:prstGeom>
        </p:spPr>
      </p:pic>
      <p:pic>
        <p:nvPicPr>
          <p:cNvPr id="24" name="Afbeelding 23">
            <a:extLst>
              <a:ext uri="{FF2B5EF4-FFF2-40B4-BE49-F238E27FC236}">
                <a16:creationId xmlns:a16="http://schemas.microsoft.com/office/drawing/2014/main" id="{E9B64A1F-C89A-CC49-9697-71DAA5FF3B47}"/>
              </a:ext>
            </a:extLst>
          </p:cNvPr>
          <p:cNvPicPr>
            <a:picLocks noChangeAspect="1"/>
          </p:cNvPicPr>
          <p:nvPr/>
        </p:nvPicPr>
        <p:blipFill>
          <a:blip r:embed="rId14"/>
          <a:stretch>
            <a:fillRect/>
          </a:stretch>
        </p:blipFill>
        <p:spPr>
          <a:xfrm>
            <a:off x="9969397" y="3831836"/>
            <a:ext cx="1263235" cy="1263235"/>
          </a:xfrm>
          <a:prstGeom prst="rect">
            <a:avLst/>
          </a:prstGeom>
        </p:spPr>
      </p:pic>
      <p:pic>
        <p:nvPicPr>
          <p:cNvPr id="25" name="Afbeelding 24">
            <a:extLst>
              <a:ext uri="{FF2B5EF4-FFF2-40B4-BE49-F238E27FC236}">
                <a16:creationId xmlns:a16="http://schemas.microsoft.com/office/drawing/2014/main" id="{E7B67096-AA2A-2241-AEA8-537F74E460BC}"/>
              </a:ext>
            </a:extLst>
          </p:cNvPr>
          <p:cNvPicPr>
            <a:picLocks noChangeAspect="1"/>
          </p:cNvPicPr>
          <p:nvPr/>
        </p:nvPicPr>
        <p:blipFill>
          <a:blip r:embed="rId15"/>
          <a:stretch>
            <a:fillRect/>
          </a:stretch>
        </p:blipFill>
        <p:spPr>
          <a:xfrm>
            <a:off x="4718090" y="397134"/>
            <a:ext cx="1247064" cy="1247064"/>
          </a:xfrm>
          <a:prstGeom prst="rect">
            <a:avLst/>
          </a:prstGeom>
        </p:spPr>
      </p:pic>
      <p:pic>
        <p:nvPicPr>
          <p:cNvPr id="26" name="Afbeelding 25">
            <a:extLst>
              <a:ext uri="{FF2B5EF4-FFF2-40B4-BE49-F238E27FC236}">
                <a16:creationId xmlns:a16="http://schemas.microsoft.com/office/drawing/2014/main" id="{10F37510-C272-6743-A994-DD1093E4E95A}"/>
              </a:ext>
            </a:extLst>
          </p:cNvPr>
          <p:cNvPicPr>
            <a:picLocks noChangeAspect="1"/>
          </p:cNvPicPr>
          <p:nvPr/>
        </p:nvPicPr>
        <p:blipFill>
          <a:blip r:embed="rId16"/>
          <a:stretch>
            <a:fillRect/>
          </a:stretch>
        </p:blipFill>
        <p:spPr>
          <a:xfrm>
            <a:off x="4710270" y="3845387"/>
            <a:ext cx="1254884" cy="1254884"/>
          </a:xfrm>
          <a:prstGeom prst="rect">
            <a:avLst/>
          </a:prstGeom>
        </p:spPr>
      </p:pic>
      <p:pic>
        <p:nvPicPr>
          <p:cNvPr id="27" name="Afbeelding 26">
            <a:extLst>
              <a:ext uri="{FF2B5EF4-FFF2-40B4-BE49-F238E27FC236}">
                <a16:creationId xmlns:a16="http://schemas.microsoft.com/office/drawing/2014/main" id="{8096559B-F7F5-7C40-BD94-C8DF8A6D0A56}"/>
              </a:ext>
            </a:extLst>
          </p:cNvPr>
          <p:cNvPicPr>
            <a:picLocks noChangeAspect="1"/>
          </p:cNvPicPr>
          <p:nvPr/>
        </p:nvPicPr>
        <p:blipFill>
          <a:blip r:embed="rId17"/>
          <a:stretch>
            <a:fillRect/>
          </a:stretch>
        </p:blipFill>
        <p:spPr>
          <a:xfrm>
            <a:off x="8213570" y="3831836"/>
            <a:ext cx="1263235" cy="1263235"/>
          </a:xfrm>
          <a:prstGeom prst="rect">
            <a:avLst/>
          </a:prstGeom>
        </p:spPr>
      </p:pic>
    </p:spTree>
    <p:extLst>
      <p:ext uri="{BB962C8B-B14F-4D97-AF65-F5344CB8AC3E}">
        <p14:creationId xmlns:p14="http://schemas.microsoft.com/office/powerpoint/2010/main" val="7579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28C6-90A5-40BB-92F2-6F910F42FF0B}"/>
              </a:ext>
            </a:extLst>
          </p:cNvPr>
          <p:cNvSpPr>
            <a:spLocks noGrp="1"/>
          </p:cNvSpPr>
          <p:nvPr>
            <p:ph type="title"/>
          </p:nvPr>
        </p:nvSpPr>
        <p:spPr>
          <a:xfrm>
            <a:off x="126626" y="1060456"/>
            <a:ext cx="3200400" cy="4461163"/>
          </a:xfrm>
        </p:spPr>
        <p:txBody>
          <a:bodyPr>
            <a:normAutofit/>
          </a:bodyPr>
          <a:lstStyle/>
          <a:p>
            <a:r>
              <a:rPr lang="nl-NL" b="1">
                <a:solidFill>
                  <a:srgbClr val="FFFFFF"/>
                </a:solidFill>
              </a:rPr>
              <a:t>Wat komt er op ons af? </a:t>
            </a:r>
          </a:p>
        </p:txBody>
      </p:sp>
      <p:sp>
        <p:nvSpPr>
          <p:cNvPr id="3" name="Rechthoek 2">
            <a:extLst>
              <a:ext uri="{FF2B5EF4-FFF2-40B4-BE49-F238E27FC236}">
                <a16:creationId xmlns:a16="http://schemas.microsoft.com/office/drawing/2014/main" id="{F08C90CF-B1D6-4610-8DF8-B858954C1466}"/>
              </a:ext>
            </a:extLst>
          </p:cNvPr>
          <p:cNvSpPr/>
          <p:nvPr/>
        </p:nvSpPr>
        <p:spPr>
          <a:xfrm>
            <a:off x="0" y="0"/>
            <a:ext cx="376177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0802D3E3-39CC-4678-82A7-27C8D85BE6BF}"/>
              </a:ext>
            </a:extLst>
          </p:cNvPr>
          <p:cNvSpPr txBox="1">
            <a:spLocks/>
          </p:cNvSpPr>
          <p:nvPr/>
        </p:nvSpPr>
        <p:spPr>
          <a:xfrm>
            <a:off x="279026" y="1212856"/>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FFFF"/>
                </a:solidFill>
              </a:rPr>
              <a:t>Waardering</a:t>
            </a:r>
          </a:p>
        </p:txBody>
      </p:sp>
      <p:sp>
        <p:nvSpPr>
          <p:cNvPr id="28" name="Tijdelijke aanduiding voor inhoud 5">
            <a:extLst>
              <a:ext uri="{FF2B5EF4-FFF2-40B4-BE49-F238E27FC236}">
                <a16:creationId xmlns:a16="http://schemas.microsoft.com/office/drawing/2014/main" id="{B7765FD8-AC17-DA49-B370-F4C68F4AFB7C}"/>
              </a:ext>
            </a:extLst>
          </p:cNvPr>
          <p:cNvSpPr>
            <a:spLocks noGrp="1"/>
          </p:cNvSpPr>
          <p:nvPr>
            <p:ph idx="1"/>
          </p:nvPr>
        </p:nvSpPr>
        <p:spPr>
          <a:xfrm>
            <a:off x="4472771" y="525510"/>
            <a:ext cx="7067587" cy="6274676"/>
          </a:xfrm>
        </p:spPr>
        <p:txBody>
          <a:bodyPr>
            <a:normAutofit fontScale="55000" lnSpcReduction="20000"/>
          </a:bodyPr>
          <a:lstStyle/>
          <a:p>
            <a:pPr marL="0" indent="0" algn="ctr">
              <a:buNone/>
            </a:pPr>
            <a:endParaRPr lang="nl-NL" sz="4000" dirty="0"/>
          </a:p>
          <a:p>
            <a:pPr marL="0" indent="0" algn="ctr">
              <a:buNone/>
            </a:pPr>
            <a:endParaRPr lang="nl-NL" sz="6300" dirty="0"/>
          </a:p>
          <a:p>
            <a:pPr marL="0" indent="0" algn="ctr">
              <a:buNone/>
            </a:pPr>
            <a:endParaRPr lang="nl-NL" sz="6300" dirty="0"/>
          </a:p>
          <a:p>
            <a:pPr marL="0" indent="0" algn="ctr">
              <a:buNone/>
            </a:pPr>
            <a:endParaRPr lang="nl-NL" sz="6300" dirty="0"/>
          </a:p>
          <a:p>
            <a:pPr marL="0" indent="0" algn="ctr">
              <a:buNone/>
            </a:pPr>
            <a:endParaRPr lang="nl-NL" sz="6300" dirty="0">
              <a:solidFill>
                <a:schemeClr val="accent2"/>
              </a:solidFill>
            </a:endParaRPr>
          </a:p>
          <a:p>
            <a:pPr marL="0" indent="0" algn="ctr">
              <a:buNone/>
            </a:pPr>
            <a:r>
              <a:rPr lang="nl-NL" sz="6300" dirty="0">
                <a:solidFill>
                  <a:schemeClr val="accent2"/>
                </a:solidFill>
              </a:rPr>
              <a:t>Waardering bezoekers*:  </a:t>
            </a:r>
            <a:r>
              <a:rPr lang="nl-NL" sz="11400" b="1" dirty="0">
                <a:solidFill>
                  <a:schemeClr val="accent2"/>
                </a:solidFill>
              </a:rPr>
              <a:t>8,5</a:t>
            </a:r>
            <a:endParaRPr lang="nl-NL" sz="4200" b="1" dirty="0">
              <a:solidFill>
                <a:schemeClr val="accent2"/>
              </a:solidFill>
            </a:endParaRPr>
          </a:p>
          <a:p>
            <a:pPr marL="0" indent="0">
              <a:buNone/>
            </a:pPr>
            <a:endParaRPr lang="nl-NL" dirty="0"/>
          </a:p>
          <a:p>
            <a:pPr marL="0" indent="0">
              <a:buNone/>
            </a:pPr>
            <a:endParaRPr lang="nl-NL" dirty="0"/>
          </a:p>
          <a:p>
            <a:pPr marL="0" indent="0">
              <a:buNone/>
            </a:pPr>
            <a:r>
              <a:rPr lang="nl-NL" sz="5800" dirty="0">
                <a:solidFill>
                  <a:schemeClr val="accent2"/>
                </a:solidFill>
              </a:rPr>
              <a:t>       </a:t>
            </a:r>
            <a:r>
              <a:rPr lang="nl-NL" sz="5100" dirty="0">
                <a:solidFill>
                  <a:schemeClr val="accent2"/>
                </a:solidFill>
              </a:rPr>
              <a:t>Waardering IPSO: “parade paardje”</a:t>
            </a:r>
            <a:endParaRPr lang="nl-NL" sz="51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2200" i="1" dirty="0"/>
              <a:t>*Bezoeker enquête 2021 / 102 respondenten</a:t>
            </a:r>
          </a:p>
        </p:txBody>
      </p:sp>
      <p:pic>
        <p:nvPicPr>
          <p:cNvPr id="29" name="Picture 2" descr="Viore.org|Voor iedereen die leeft met kanker">
            <a:extLst>
              <a:ext uri="{FF2B5EF4-FFF2-40B4-BE49-F238E27FC236}">
                <a16:creationId xmlns:a16="http://schemas.microsoft.com/office/drawing/2014/main" id="{F4324A85-5889-144F-A53C-48CEFCD76E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7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52017"/>
            <a:ext cx="10515600" cy="689932"/>
          </a:xfrm>
          <a:prstGeom prst="rect">
            <a:avLst/>
          </a:prstGeom>
        </p:spPr>
        <p:txBody>
          <a:bodyPr vert="horz" wrap="square" lIns="0" tIns="12700" rIns="0" bIns="0" rtlCol="0">
            <a:spAutoFit/>
          </a:bodyPr>
          <a:lstStyle/>
          <a:p>
            <a:pPr marL="12700">
              <a:lnSpc>
                <a:spcPct val="100000"/>
              </a:lnSpc>
              <a:spcBef>
                <a:spcPts val="100"/>
              </a:spcBef>
            </a:pPr>
            <a:r>
              <a:rPr lang="nl-NL" dirty="0"/>
              <a:t>Informele oncologische ondersteuning </a:t>
            </a:r>
            <a:endParaRPr spc="-10" dirty="0"/>
          </a:p>
        </p:txBody>
      </p:sp>
      <p:pic>
        <p:nvPicPr>
          <p:cNvPr id="3" name="object 3"/>
          <p:cNvPicPr/>
          <p:nvPr/>
        </p:nvPicPr>
        <p:blipFill>
          <a:blip r:embed="rId2" cstate="print"/>
          <a:stretch>
            <a:fillRect/>
          </a:stretch>
        </p:blipFill>
        <p:spPr>
          <a:xfrm>
            <a:off x="5334107" y="1811284"/>
            <a:ext cx="584205" cy="401251"/>
          </a:xfrm>
          <a:prstGeom prst="rect">
            <a:avLst/>
          </a:prstGeom>
        </p:spPr>
      </p:pic>
      <p:pic>
        <p:nvPicPr>
          <p:cNvPr id="4" name="object 4"/>
          <p:cNvPicPr/>
          <p:nvPr/>
        </p:nvPicPr>
        <p:blipFill>
          <a:blip r:embed="rId3" cstate="print"/>
          <a:stretch>
            <a:fillRect/>
          </a:stretch>
        </p:blipFill>
        <p:spPr>
          <a:xfrm>
            <a:off x="5089049" y="2492082"/>
            <a:ext cx="952304" cy="374235"/>
          </a:xfrm>
          <a:prstGeom prst="rect">
            <a:avLst/>
          </a:prstGeom>
        </p:spPr>
      </p:pic>
      <p:pic>
        <p:nvPicPr>
          <p:cNvPr id="5" name="object 5"/>
          <p:cNvPicPr/>
          <p:nvPr/>
        </p:nvPicPr>
        <p:blipFill>
          <a:blip r:embed="rId4" cstate="print"/>
          <a:stretch>
            <a:fillRect/>
          </a:stretch>
        </p:blipFill>
        <p:spPr>
          <a:xfrm>
            <a:off x="5199679" y="1326253"/>
            <a:ext cx="739715" cy="219658"/>
          </a:xfrm>
          <a:prstGeom prst="rect">
            <a:avLst/>
          </a:prstGeom>
        </p:spPr>
      </p:pic>
      <p:pic>
        <p:nvPicPr>
          <p:cNvPr id="6" name="object 6"/>
          <p:cNvPicPr/>
          <p:nvPr/>
        </p:nvPicPr>
        <p:blipFill>
          <a:blip r:embed="rId5" cstate="print"/>
          <a:stretch>
            <a:fillRect/>
          </a:stretch>
        </p:blipFill>
        <p:spPr>
          <a:xfrm>
            <a:off x="6287395" y="1887195"/>
            <a:ext cx="786735" cy="325477"/>
          </a:xfrm>
          <a:prstGeom prst="rect">
            <a:avLst/>
          </a:prstGeom>
        </p:spPr>
      </p:pic>
      <p:pic>
        <p:nvPicPr>
          <p:cNvPr id="7" name="object 7"/>
          <p:cNvPicPr/>
          <p:nvPr/>
        </p:nvPicPr>
        <p:blipFill>
          <a:blip r:embed="rId6" cstate="print"/>
          <a:stretch>
            <a:fillRect/>
          </a:stretch>
        </p:blipFill>
        <p:spPr>
          <a:xfrm>
            <a:off x="5486553" y="5550699"/>
            <a:ext cx="770895" cy="182991"/>
          </a:xfrm>
          <a:prstGeom prst="rect">
            <a:avLst/>
          </a:prstGeom>
        </p:spPr>
      </p:pic>
      <p:pic>
        <p:nvPicPr>
          <p:cNvPr id="8" name="object 8"/>
          <p:cNvPicPr/>
          <p:nvPr/>
        </p:nvPicPr>
        <p:blipFill>
          <a:blip r:embed="rId7" cstate="print"/>
          <a:stretch>
            <a:fillRect/>
          </a:stretch>
        </p:blipFill>
        <p:spPr>
          <a:xfrm>
            <a:off x="7225362" y="3034134"/>
            <a:ext cx="633157" cy="365741"/>
          </a:xfrm>
          <a:prstGeom prst="rect">
            <a:avLst/>
          </a:prstGeom>
        </p:spPr>
      </p:pic>
      <p:pic>
        <p:nvPicPr>
          <p:cNvPr id="9" name="object 9"/>
          <p:cNvPicPr/>
          <p:nvPr/>
        </p:nvPicPr>
        <p:blipFill>
          <a:blip r:embed="rId8" cstate="print"/>
          <a:stretch>
            <a:fillRect/>
          </a:stretch>
        </p:blipFill>
        <p:spPr>
          <a:xfrm>
            <a:off x="6223841" y="3901585"/>
            <a:ext cx="688191" cy="311512"/>
          </a:xfrm>
          <a:prstGeom prst="rect">
            <a:avLst/>
          </a:prstGeom>
        </p:spPr>
      </p:pic>
      <p:grpSp>
        <p:nvGrpSpPr>
          <p:cNvPr id="10" name="object 10"/>
          <p:cNvGrpSpPr/>
          <p:nvPr/>
        </p:nvGrpSpPr>
        <p:grpSpPr>
          <a:xfrm>
            <a:off x="6289389" y="3152955"/>
            <a:ext cx="624840" cy="309245"/>
            <a:chOff x="6289389" y="3152955"/>
            <a:chExt cx="624840" cy="309245"/>
          </a:xfrm>
        </p:grpSpPr>
        <p:pic>
          <p:nvPicPr>
            <p:cNvPr id="11" name="object 11"/>
            <p:cNvPicPr/>
            <p:nvPr/>
          </p:nvPicPr>
          <p:blipFill>
            <a:blip r:embed="rId9" cstate="print"/>
            <a:stretch>
              <a:fillRect/>
            </a:stretch>
          </p:blipFill>
          <p:spPr>
            <a:xfrm>
              <a:off x="6407537" y="3189216"/>
              <a:ext cx="188401" cy="105383"/>
            </a:xfrm>
            <a:prstGeom prst="rect">
              <a:avLst/>
            </a:prstGeom>
          </p:spPr>
        </p:pic>
        <p:pic>
          <p:nvPicPr>
            <p:cNvPr id="12" name="object 12"/>
            <p:cNvPicPr/>
            <p:nvPr/>
          </p:nvPicPr>
          <p:blipFill>
            <a:blip r:embed="rId10" cstate="print"/>
            <a:stretch>
              <a:fillRect/>
            </a:stretch>
          </p:blipFill>
          <p:spPr>
            <a:xfrm>
              <a:off x="6289389" y="3152955"/>
              <a:ext cx="624634" cy="309006"/>
            </a:xfrm>
            <a:prstGeom prst="rect">
              <a:avLst/>
            </a:prstGeom>
          </p:spPr>
        </p:pic>
      </p:grpSp>
      <p:pic>
        <p:nvPicPr>
          <p:cNvPr id="13" name="object 13"/>
          <p:cNvPicPr/>
          <p:nvPr/>
        </p:nvPicPr>
        <p:blipFill>
          <a:blip r:embed="rId11" cstate="print"/>
          <a:stretch>
            <a:fillRect/>
          </a:stretch>
        </p:blipFill>
        <p:spPr>
          <a:xfrm>
            <a:off x="6344540" y="2583332"/>
            <a:ext cx="702643" cy="255701"/>
          </a:xfrm>
          <a:prstGeom prst="rect">
            <a:avLst/>
          </a:prstGeom>
        </p:spPr>
      </p:pic>
      <p:pic>
        <p:nvPicPr>
          <p:cNvPr id="14" name="object 14"/>
          <p:cNvPicPr/>
          <p:nvPr/>
        </p:nvPicPr>
        <p:blipFill>
          <a:blip r:embed="rId12" cstate="print"/>
          <a:stretch>
            <a:fillRect/>
          </a:stretch>
        </p:blipFill>
        <p:spPr>
          <a:xfrm>
            <a:off x="6421532" y="4557599"/>
            <a:ext cx="486334" cy="518925"/>
          </a:xfrm>
          <a:prstGeom prst="rect">
            <a:avLst/>
          </a:prstGeom>
        </p:spPr>
      </p:pic>
      <p:pic>
        <p:nvPicPr>
          <p:cNvPr id="15" name="object 15"/>
          <p:cNvPicPr/>
          <p:nvPr/>
        </p:nvPicPr>
        <p:blipFill>
          <a:blip r:embed="rId13" cstate="print"/>
          <a:stretch>
            <a:fillRect/>
          </a:stretch>
        </p:blipFill>
        <p:spPr>
          <a:xfrm>
            <a:off x="9010998" y="1345085"/>
            <a:ext cx="710806" cy="220103"/>
          </a:xfrm>
          <a:prstGeom prst="rect">
            <a:avLst/>
          </a:prstGeom>
        </p:spPr>
      </p:pic>
      <p:pic>
        <p:nvPicPr>
          <p:cNvPr id="16" name="object 16"/>
          <p:cNvPicPr/>
          <p:nvPr/>
        </p:nvPicPr>
        <p:blipFill>
          <a:blip r:embed="rId14" cstate="print"/>
          <a:stretch>
            <a:fillRect/>
          </a:stretch>
        </p:blipFill>
        <p:spPr>
          <a:xfrm>
            <a:off x="7184327" y="4814715"/>
            <a:ext cx="518940" cy="556054"/>
          </a:xfrm>
          <a:prstGeom prst="rect">
            <a:avLst/>
          </a:prstGeom>
        </p:spPr>
      </p:pic>
      <p:pic>
        <p:nvPicPr>
          <p:cNvPr id="17" name="object 17"/>
          <p:cNvPicPr/>
          <p:nvPr/>
        </p:nvPicPr>
        <p:blipFill>
          <a:blip r:embed="rId15" cstate="print"/>
          <a:stretch>
            <a:fillRect/>
          </a:stretch>
        </p:blipFill>
        <p:spPr>
          <a:xfrm>
            <a:off x="6720575" y="5475632"/>
            <a:ext cx="530121" cy="373323"/>
          </a:xfrm>
          <a:prstGeom prst="rect">
            <a:avLst/>
          </a:prstGeom>
        </p:spPr>
      </p:pic>
      <p:pic>
        <p:nvPicPr>
          <p:cNvPr id="18" name="object 18"/>
          <p:cNvPicPr/>
          <p:nvPr/>
        </p:nvPicPr>
        <p:blipFill>
          <a:blip r:embed="rId16" cstate="print"/>
          <a:stretch>
            <a:fillRect/>
          </a:stretch>
        </p:blipFill>
        <p:spPr>
          <a:xfrm>
            <a:off x="8327595" y="2353367"/>
            <a:ext cx="599068" cy="278041"/>
          </a:xfrm>
          <a:prstGeom prst="rect">
            <a:avLst/>
          </a:prstGeom>
        </p:spPr>
      </p:pic>
      <p:pic>
        <p:nvPicPr>
          <p:cNvPr id="19" name="object 19"/>
          <p:cNvPicPr/>
          <p:nvPr/>
        </p:nvPicPr>
        <p:blipFill>
          <a:blip r:embed="rId17" cstate="print"/>
          <a:stretch>
            <a:fillRect/>
          </a:stretch>
        </p:blipFill>
        <p:spPr>
          <a:xfrm>
            <a:off x="4242041" y="5986203"/>
            <a:ext cx="1385885" cy="235208"/>
          </a:xfrm>
          <a:prstGeom prst="rect">
            <a:avLst/>
          </a:prstGeom>
        </p:spPr>
      </p:pic>
      <p:pic>
        <p:nvPicPr>
          <p:cNvPr id="20" name="object 20"/>
          <p:cNvPicPr/>
          <p:nvPr/>
        </p:nvPicPr>
        <p:blipFill>
          <a:blip r:embed="rId18" cstate="print"/>
          <a:stretch>
            <a:fillRect/>
          </a:stretch>
        </p:blipFill>
        <p:spPr>
          <a:xfrm>
            <a:off x="8760250" y="5900875"/>
            <a:ext cx="878085" cy="311378"/>
          </a:xfrm>
          <a:prstGeom prst="rect">
            <a:avLst/>
          </a:prstGeom>
        </p:spPr>
      </p:pic>
      <p:pic>
        <p:nvPicPr>
          <p:cNvPr id="21" name="object 21"/>
          <p:cNvPicPr/>
          <p:nvPr/>
        </p:nvPicPr>
        <p:blipFill>
          <a:blip r:embed="rId19" cstate="print"/>
          <a:stretch>
            <a:fillRect/>
          </a:stretch>
        </p:blipFill>
        <p:spPr>
          <a:xfrm>
            <a:off x="7481671" y="1310027"/>
            <a:ext cx="409976" cy="367976"/>
          </a:xfrm>
          <a:prstGeom prst="rect">
            <a:avLst/>
          </a:prstGeom>
        </p:spPr>
      </p:pic>
      <p:pic>
        <p:nvPicPr>
          <p:cNvPr id="22" name="object 22"/>
          <p:cNvPicPr/>
          <p:nvPr/>
        </p:nvPicPr>
        <p:blipFill>
          <a:blip r:embed="rId20" cstate="print"/>
          <a:stretch>
            <a:fillRect/>
          </a:stretch>
        </p:blipFill>
        <p:spPr>
          <a:xfrm>
            <a:off x="7360880" y="2507104"/>
            <a:ext cx="442071" cy="264764"/>
          </a:xfrm>
          <a:prstGeom prst="rect">
            <a:avLst/>
          </a:prstGeom>
        </p:spPr>
      </p:pic>
      <p:pic>
        <p:nvPicPr>
          <p:cNvPr id="23" name="object 23"/>
          <p:cNvPicPr/>
          <p:nvPr/>
        </p:nvPicPr>
        <p:blipFill>
          <a:blip r:embed="rId21" cstate="print"/>
          <a:stretch>
            <a:fillRect/>
          </a:stretch>
        </p:blipFill>
        <p:spPr>
          <a:xfrm>
            <a:off x="3470155" y="4319956"/>
            <a:ext cx="624475" cy="479426"/>
          </a:xfrm>
          <a:prstGeom prst="rect">
            <a:avLst/>
          </a:prstGeom>
        </p:spPr>
      </p:pic>
      <p:pic>
        <p:nvPicPr>
          <p:cNvPr id="24" name="object 24"/>
          <p:cNvPicPr/>
          <p:nvPr/>
        </p:nvPicPr>
        <p:blipFill>
          <a:blip r:embed="rId22" cstate="print"/>
          <a:stretch>
            <a:fillRect/>
          </a:stretch>
        </p:blipFill>
        <p:spPr>
          <a:xfrm>
            <a:off x="9138859" y="5338809"/>
            <a:ext cx="589608" cy="403953"/>
          </a:xfrm>
          <a:prstGeom prst="rect">
            <a:avLst/>
          </a:prstGeom>
        </p:spPr>
      </p:pic>
      <p:grpSp>
        <p:nvGrpSpPr>
          <p:cNvPr id="25" name="object 25"/>
          <p:cNvGrpSpPr/>
          <p:nvPr/>
        </p:nvGrpSpPr>
        <p:grpSpPr>
          <a:xfrm>
            <a:off x="7755167" y="3471572"/>
            <a:ext cx="1279525" cy="470534"/>
            <a:chOff x="7755167" y="3471572"/>
            <a:chExt cx="1279525" cy="470534"/>
          </a:xfrm>
        </p:grpSpPr>
        <p:pic>
          <p:nvPicPr>
            <p:cNvPr id="26" name="object 26"/>
            <p:cNvPicPr/>
            <p:nvPr/>
          </p:nvPicPr>
          <p:blipFill>
            <a:blip r:embed="rId23" cstate="print"/>
            <a:stretch>
              <a:fillRect/>
            </a:stretch>
          </p:blipFill>
          <p:spPr>
            <a:xfrm>
              <a:off x="7755167" y="3644308"/>
              <a:ext cx="735542" cy="297463"/>
            </a:xfrm>
            <a:prstGeom prst="rect">
              <a:avLst/>
            </a:prstGeom>
          </p:spPr>
        </p:pic>
        <p:pic>
          <p:nvPicPr>
            <p:cNvPr id="27" name="object 27"/>
            <p:cNvPicPr/>
            <p:nvPr/>
          </p:nvPicPr>
          <p:blipFill>
            <a:blip r:embed="rId24" cstate="print"/>
            <a:stretch>
              <a:fillRect/>
            </a:stretch>
          </p:blipFill>
          <p:spPr>
            <a:xfrm>
              <a:off x="8469620" y="3471572"/>
              <a:ext cx="564838" cy="446989"/>
            </a:xfrm>
            <a:prstGeom prst="rect">
              <a:avLst/>
            </a:prstGeom>
          </p:spPr>
        </p:pic>
      </p:grpSp>
      <p:pic>
        <p:nvPicPr>
          <p:cNvPr id="28" name="object 28"/>
          <p:cNvPicPr/>
          <p:nvPr/>
        </p:nvPicPr>
        <p:blipFill>
          <a:blip r:embed="rId25" cstate="print"/>
          <a:stretch>
            <a:fillRect/>
          </a:stretch>
        </p:blipFill>
        <p:spPr>
          <a:xfrm>
            <a:off x="9153417" y="4745144"/>
            <a:ext cx="550354" cy="404236"/>
          </a:xfrm>
          <a:prstGeom prst="rect">
            <a:avLst/>
          </a:prstGeom>
        </p:spPr>
      </p:pic>
      <p:pic>
        <p:nvPicPr>
          <p:cNvPr id="29" name="object 29"/>
          <p:cNvPicPr/>
          <p:nvPr/>
        </p:nvPicPr>
        <p:blipFill>
          <a:blip r:embed="rId26" cstate="print"/>
          <a:stretch>
            <a:fillRect/>
          </a:stretch>
        </p:blipFill>
        <p:spPr>
          <a:xfrm>
            <a:off x="8065208" y="2930237"/>
            <a:ext cx="663334" cy="333520"/>
          </a:xfrm>
          <a:prstGeom prst="rect">
            <a:avLst/>
          </a:prstGeom>
        </p:spPr>
      </p:pic>
      <p:pic>
        <p:nvPicPr>
          <p:cNvPr id="30" name="object 30"/>
          <p:cNvPicPr/>
          <p:nvPr/>
        </p:nvPicPr>
        <p:blipFill>
          <a:blip r:embed="rId27" cstate="print"/>
          <a:stretch>
            <a:fillRect/>
          </a:stretch>
        </p:blipFill>
        <p:spPr>
          <a:xfrm>
            <a:off x="4303839" y="3176858"/>
            <a:ext cx="663661" cy="294652"/>
          </a:xfrm>
          <a:prstGeom prst="rect">
            <a:avLst/>
          </a:prstGeom>
        </p:spPr>
      </p:pic>
      <p:pic>
        <p:nvPicPr>
          <p:cNvPr id="31" name="object 31"/>
          <p:cNvPicPr/>
          <p:nvPr/>
        </p:nvPicPr>
        <p:blipFill>
          <a:blip r:embed="rId28" cstate="print"/>
          <a:stretch>
            <a:fillRect/>
          </a:stretch>
        </p:blipFill>
        <p:spPr>
          <a:xfrm>
            <a:off x="5328175" y="3664868"/>
            <a:ext cx="694876" cy="339989"/>
          </a:xfrm>
          <a:prstGeom prst="rect">
            <a:avLst/>
          </a:prstGeom>
        </p:spPr>
      </p:pic>
      <p:pic>
        <p:nvPicPr>
          <p:cNvPr id="32" name="object 32"/>
          <p:cNvPicPr/>
          <p:nvPr/>
        </p:nvPicPr>
        <p:blipFill>
          <a:blip r:embed="rId29" cstate="print"/>
          <a:stretch>
            <a:fillRect/>
          </a:stretch>
        </p:blipFill>
        <p:spPr>
          <a:xfrm>
            <a:off x="5137886" y="3118899"/>
            <a:ext cx="930598" cy="294305"/>
          </a:xfrm>
          <a:prstGeom prst="rect">
            <a:avLst/>
          </a:prstGeom>
        </p:spPr>
      </p:pic>
      <p:pic>
        <p:nvPicPr>
          <p:cNvPr id="33" name="object 33"/>
          <p:cNvPicPr/>
          <p:nvPr/>
        </p:nvPicPr>
        <p:blipFill>
          <a:blip r:embed="rId30" cstate="print"/>
          <a:stretch>
            <a:fillRect/>
          </a:stretch>
        </p:blipFill>
        <p:spPr>
          <a:xfrm>
            <a:off x="4305508" y="3888633"/>
            <a:ext cx="665230" cy="286164"/>
          </a:xfrm>
          <a:prstGeom prst="rect">
            <a:avLst/>
          </a:prstGeom>
        </p:spPr>
      </p:pic>
      <p:pic>
        <p:nvPicPr>
          <p:cNvPr id="34" name="object 34"/>
          <p:cNvPicPr/>
          <p:nvPr/>
        </p:nvPicPr>
        <p:blipFill>
          <a:blip r:embed="rId31" cstate="print"/>
          <a:stretch>
            <a:fillRect/>
          </a:stretch>
        </p:blipFill>
        <p:spPr>
          <a:xfrm>
            <a:off x="4404522" y="4464339"/>
            <a:ext cx="891950" cy="258284"/>
          </a:xfrm>
          <a:prstGeom prst="rect">
            <a:avLst/>
          </a:prstGeom>
        </p:spPr>
      </p:pic>
      <p:pic>
        <p:nvPicPr>
          <p:cNvPr id="35" name="object 35"/>
          <p:cNvPicPr/>
          <p:nvPr/>
        </p:nvPicPr>
        <p:blipFill>
          <a:blip r:embed="rId32" cstate="print"/>
          <a:stretch>
            <a:fillRect/>
          </a:stretch>
        </p:blipFill>
        <p:spPr>
          <a:xfrm>
            <a:off x="4511215" y="4997724"/>
            <a:ext cx="788558" cy="180115"/>
          </a:xfrm>
          <a:prstGeom prst="rect">
            <a:avLst/>
          </a:prstGeom>
        </p:spPr>
      </p:pic>
      <p:grpSp>
        <p:nvGrpSpPr>
          <p:cNvPr id="36" name="object 36"/>
          <p:cNvGrpSpPr/>
          <p:nvPr/>
        </p:nvGrpSpPr>
        <p:grpSpPr>
          <a:xfrm>
            <a:off x="3290524" y="2653577"/>
            <a:ext cx="762635" cy="151130"/>
            <a:chOff x="3290524" y="2653577"/>
            <a:chExt cx="762635" cy="151130"/>
          </a:xfrm>
        </p:grpSpPr>
        <p:pic>
          <p:nvPicPr>
            <p:cNvPr id="37" name="object 37"/>
            <p:cNvPicPr/>
            <p:nvPr/>
          </p:nvPicPr>
          <p:blipFill>
            <a:blip r:embed="rId33" cstate="print"/>
            <a:stretch>
              <a:fillRect/>
            </a:stretch>
          </p:blipFill>
          <p:spPr>
            <a:xfrm>
              <a:off x="3290524" y="2653586"/>
              <a:ext cx="198367" cy="150813"/>
            </a:xfrm>
            <a:prstGeom prst="rect">
              <a:avLst/>
            </a:prstGeom>
          </p:spPr>
        </p:pic>
        <p:sp>
          <p:nvSpPr>
            <p:cNvPr id="38" name="object 38"/>
            <p:cNvSpPr/>
            <p:nvPr/>
          </p:nvSpPr>
          <p:spPr>
            <a:xfrm>
              <a:off x="3350105" y="2654738"/>
              <a:ext cx="3175" cy="0"/>
            </a:xfrm>
            <a:custGeom>
              <a:avLst/>
              <a:gdLst/>
              <a:ahLst/>
              <a:cxnLst/>
              <a:rect l="l" t="t" r="r" b="b"/>
              <a:pathLst>
                <a:path w="3175">
                  <a:moveTo>
                    <a:pt x="0" y="0"/>
                  </a:moveTo>
                  <a:lnTo>
                    <a:pt x="3112" y="0"/>
                  </a:lnTo>
                </a:path>
              </a:pathLst>
            </a:custGeom>
            <a:ln w="3175">
              <a:solidFill>
                <a:srgbClr val="2E7471"/>
              </a:solidFill>
            </a:ln>
          </p:spPr>
          <p:txBody>
            <a:bodyPr wrap="square" lIns="0" tIns="0" rIns="0" bIns="0" rtlCol="0"/>
            <a:lstStyle/>
            <a:p>
              <a:endParaRPr/>
            </a:p>
          </p:txBody>
        </p:sp>
        <p:sp>
          <p:nvSpPr>
            <p:cNvPr id="39" name="object 39"/>
            <p:cNvSpPr/>
            <p:nvPr/>
          </p:nvSpPr>
          <p:spPr>
            <a:xfrm>
              <a:off x="3423766" y="2653577"/>
              <a:ext cx="8255" cy="3175"/>
            </a:xfrm>
            <a:custGeom>
              <a:avLst/>
              <a:gdLst/>
              <a:ahLst/>
              <a:cxnLst/>
              <a:rect l="l" t="t" r="r" b="b"/>
              <a:pathLst>
                <a:path w="8254" h="3175">
                  <a:moveTo>
                    <a:pt x="7959" y="0"/>
                  </a:moveTo>
                  <a:lnTo>
                    <a:pt x="0" y="0"/>
                  </a:lnTo>
                  <a:lnTo>
                    <a:pt x="5438" y="2941"/>
                  </a:lnTo>
                  <a:lnTo>
                    <a:pt x="7959" y="0"/>
                  </a:lnTo>
                  <a:close/>
                </a:path>
              </a:pathLst>
            </a:custGeom>
            <a:solidFill>
              <a:srgbClr val="327673"/>
            </a:solidFill>
          </p:spPr>
          <p:txBody>
            <a:bodyPr wrap="square" lIns="0" tIns="0" rIns="0" bIns="0" rtlCol="0"/>
            <a:lstStyle/>
            <a:p>
              <a:endParaRPr/>
            </a:p>
          </p:txBody>
        </p:sp>
        <p:pic>
          <p:nvPicPr>
            <p:cNvPr id="40" name="object 40"/>
            <p:cNvPicPr/>
            <p:nvPr/>
          </p:nvPicPr>
          <p:blipFill>
            <a:blip r:embed="rId34" cstate="print"/>
            <a:stretch>
              <a:fillRect/>
            </a:stretch>
          </p:blipFill>
          <p:spPr>
            <a:xfrm>
              <a:off x="3371999" y="2746882"/>
              <a:ext cx="36617" cy="31939"/>
            </a:xfrm>
            <a:prstGeom prst="rect">
              <a:avLst/>
            </a:prstGeom>
          </p:spPr>
        </p:pic>
        <p:sp>
          <p:nvSpPr>
            <p:cNvPr id="41" name="object 41"/>
            <p:cNvSpPr/>
            <p:nvPr/>
          </p:nvSpPr>
          <p:spPr>
            <a:xfrm>
              <a:off x="3408111" y="2757822"/>
              <a:ext cx="1905" cy="0"/>
            </a:xfrm>
            <a:custGeom>
              <a:avLst/>
              <a:gdLst/>
              <a:ahLst/>
              <a:cxnLst/>
              <a:rect l="l" t="t" r="r" b="b"/>
              <a:pathLst>
                <a:path w="1904">
                  <a:moveTo>
                    <a:pt x="0" y="0"/>
                  </a:moveTo>
                  <a:lnTo>
                    <a:pt x="1518" y="0"/>
                  </a:lnTo>
                </a:path>
              </a:pathLst>
            </a:custGeom>
            <a:ln w="3175">
              <a:solidFill>
                <a:srgbClr val="F6D08A"/>
              </a:solidFill>
            </a:ln>
          </p:spPr>
          <p:txBody>
            <a:bodyPr wrap="square" lIns="0" tIns="0" rIns="0" bIns="0" rtlCol="0"/>
            <a:lstStyle/>
            <a:p>
              <a:endParaRPr/>
            </a:p>
          </p:txBody>
        </p:sp>
        <p:pic>
          <p:nvPicPr>
            <p:cNvPr id="42" name="object 42"/>
            <p:cNvPicPr/>
            <p:nvPr/>
          </p:nvPicPr>
          <p:blipFill>
            <a:blip r:embed="rId35" cstate="print"/>
            <a:stretch>
              <a:fillRect/>
            </a:stretch>
          </p:blipFill>
          <p:spPr>
            <a:xfrm>
              <a:off x="3324929" y="2701743"/>
              <a:ext cx="99708" cy="75233"/>
            </a:xfrm>
            <a:prstGeom prst="rect">
              <a:avLst/>
            </a:prstGeom>
          </p:spPr>
        </p:pic>
        <p:sp>
          <p:nvSpPr>
            <p:cNvPr id="43" name="object 43"/>
            <p:cNvSpPr/>
            <p:nvPr/>
          </p:nvSpPr>
          <p:spPr>
            <a:xfrm>
              <a:off x="3369918" y="2756599"/>
              <a:ext cx="6350" cy="4445"/>
            </a:xfrm>
            <a:custGeom>
              <a:avLst/>
              <a:gdLst/>
              <a:ahLst/>
              <a:cxnLst/>
              <a:rect l="l" t="t" r="r" b="b"/>
              <a:pathLst>
                <a:path w="6350" h="4444">
                  <a:moveTo>
                    <a:pt x="5906" y="0"/>
                  </a:moveTo>
                  <a:lnTo>
                    <a:pt x="1341" y="0"/>
                  </a:lnTo>
                  <a:lnTo>
                    <a:pt x="0" y="3850"/>
                  </a:lnTo>
                  <a:lnTo>
                    <a:pt x="5906" y="0"/>
                  </a:lnTo>
                  <a:close/>
                </a:path>
              </a:pathLst>
            </a:custGeom>
            <a:solidFill>
              <a:srgbClr val="F6D08A"/>
            </a:solidFill>
          </p:spPr>
          <p:txBody>
            <a:bodyPr wrap="square" lIns="0" tIns="0" rIns="0" bIns="0" rtlCol="0"/>
            <a:lstStyle/>
            <a:p>
              <a:endParaRPr/>
            </a:p>
          </p:txBody>
        </p:sp>
        <p:pic>
          <p:nvPicPr>
            <p:cNvPr id="44" name="object 44"/>
            <p:cNvPicPr/>
            <p:nvPr/>
          </p:nvPicPr>
          <p:blipFill>
            <a:blip r:embed="rId36" cstate="print"/>
            <a:stretch>
              <a:fillRect/>
            </a:stretch>
          </p:blipFill>
          <p:spPr>
            <a:xfrm>
              <a:off x="3290524" y="2701724"/>
              <a:ext cx="198358" cy="75992"/>
            </a:xfrm>
            <a:prstGeom prst="rect">
              <a:avLst/>
            </a:prstGeom>
          </p:spPr>
        </p:pic>
        <p:sp>
          <p:nvSpPr>
            <p:cNvPr id="45" name="object 45"/>
            <p:cNvSpPr/>
            <p:nvPr/>
          </p:nvSpPr>
          <p:spPr>
            <a:xfrm>
              <a:off x="3319239" y="2701734"/>
              <a:ext cx="6985" cy="4445"/>
            </a:xfrm>
            <a:custGeom>
              <a:avLst/>
              <a:gdLst/>
              <a:ahLst/>
              <a:cxnLst/>
              <a:rect l="l" t="t" r="r" b="b"/>
              <a:pathLst>
                <a:path w="6985" h="4444">
                  <a:moveTo>
                    <a:pt x="5699" y="0"/>
                  </a:moveTo>
                  <a:lnTo>
                    <a:pt x="0" y="0"/>
                  </a:lnTo>
                  <a:lnTo>
                    <a:pt x="6534" y="4131"/>
                  </a:lnTo>
                  <a:lnTo>
                    <a:pt x="5699" y="0"/>
                  </a:lnTo>
                  <a:close/>
                </a:path>
              </a:pathLst>
            </a:custGeom>
            <a:solidFill>
              <a:srgbClr val="CFE7E4"/>
            </a:solidFill>
          </p:spPr>
          <p:txBody>
            <a:bodyPr wrap="square" lIns="0" tIns="0" rIns="0" bIns="0" rtlCol="0"/>
            <a:lstStyle/>
            <a:p>
              <a:endParaRPr/>
            </a:p>
          </p:txBody>
        </p:sp>
        <p:pic>
          <p:nvPicPr>
            <p:cNvPr id="46" name="object 46"/>
            <p:cNvPicPr/>
            <p:nvPr/>
          </p:nvPicPr>
          <p:blipFill>
            <a:blip r:embed="rId37" cstate="print"/>
            <a:stretch>
              <a:fillRect/>
            </a:stretch>
          </p:blipFill>
          <p:spPr>
            <a:xfrm>
              <a:off x="3492521" y="2654899"/>
              <a:ext cx="560294" cy="139585"/>
            </a:xfrm>
            <a:prstGeom prst="rect">
              <a:avLst/>
            </a:prstGeom>
          </p:spPr>
        </p:pic>
      </p:grpSp>
      <p:pic>
        <p:nvPicPr>
          <p:cNvPr id="47" name="object 47"/>
          <p:cNvPicPr/>
          <p:nvPr/>
        </p:nvPicPr>
        <p:blipFill>
          <a:blip r:embed="rId38" cstate="print"/>
          <a:stretch>
            <a:fillRect/>
          </a:stretch>
        </p:blipFill>
        <p:spPr>
          <a:xfrm>
            <a:off x="7343905" y="4253040"/>
            <a:ext cx="620364" cy="358998"/>
          </a:xfrm>
          <a:prstGeom prst="rect">
            <a:avLst/>
          </a:prstGeom>
        </p:spPr>
      </p:pic>
      <p:pic>
        <p:nvPicPr>
          <p:cNvPr id="48" name="object 48"/>
          <p:cNvPicPr/>
          <p:nvPr/>
        </p:nvPicPr>
        <p:blipFill>
          <a:blip r:embed="rId39" cstate="print"/>
          <a:stretch>
            <a:fillRect/>
          </a:stretch>
        </p:blipFill>
        <p:spPr>
          <a:xfrm>
            <a:off x="2503648" y="3108420"/>
            <a:ext cx="477185" cy="298071"/>
          </a:xfrm>
          <a:prstGeom prst="rect">
            <a:avLst/>
          </a:prstGeom>
        </p:spPr>
      </p:pic>
      <p:pic>
        <p:nvPicPr>
          <p:cNvPr id="49" name="object 49"/>
          <p:cNvPicPr/>
          <p:nvPr/>
        </p:nvPicPr>
        <p:blipFill>
          <a:blip r:embed="rId40" cstate="print"/>
          <a:stretch>
            <a:fillRect/>
          </a:stretch>
        </p:blipFill>
        <p:spPr>
          <a:xfrm>
            <a:off x="2453130" y="1326389"/>
            <a:ext cx="919780" cy="414019"/>
          </a:xfrm>
          <a:prstGeom prst="rect">
            <a:avLst/>
          </a:prstGeom>
        </p:spPr>
      </p:pic>
      <p:pic>
        <p:nvPicPr>
          <p:cNvPr id="50" name="object 50"/>
          <p:cNvPicPr/>
          <p:nvPr/>
        </p:nvPicPr>
        <p:blipFill>
          <a:blip r:embed="rId41" cstate="print"/>
          <a:stretch>
            <a:fillRect/>
          </a:stretch>
        </p:blipFill>
        <p:spPr>
          <a:xfrm>
            <a:off x="2548943" y="1908977"/>
            <a:ext cx="591062" cy="320160"/>
          </a:xfrm>
          <a:prstGeom prst="rect">
            <a:avLst/>
          </a:prstGeom>
        </p:spPr>
      </p:pic>
      <p:pic>
        <p:nvPicPr>
          <p:cNvPr id="51" name="object 51"/>
          <p:cNvPicPr/>
          <p:nvPr/>
        </p:nvPicPr>
        <p:blipFill>
          <a:blip r:embed="rId42" cstate="print"/>
          <a:stretch>
            <a:fillRect/>
          </a:stretch>
        </p:blipFill>
        <p:spPr>
          <a:xfrm>
            <a:off x="2389894" y="3647881"/>
            <a:ext cx="928703" cy="216068"/>
          </a:xfrm>
          <a:prstGeom prst="rect">
            <a:avLst/>
          </a:prstGeom>
        </p:spPr>
      </p:pic>
      <p:pic>
        <p:nvPicPr>
          <p:cNvPr id="52" name="object 52"/>
          <p:cNvPicPr/>
          <p:nvPr/>
        </p:nvPicPr>
        <p:blipFill>
          <a:blip r:embed="rId43" cstate="print"/>
          <a:stretch>
            <a:fillRect/>
          </a:stretch>
        </p:blipFill>
        <p:spPr>
          <a:xfrm>
            <a:off x="2470984" y="4741455"/>
            <a:ext cx="407568" cy="451895"/>
          </a:xfrm>
          <a:prstGeom prst="rect">
            <a:avLst/>
          </a:prstGeom>
        </p:spPr>
      </p:pic>
      <p:pic>
        <p:nvPicPr>
          <p:cNvPr id="53" name="object 53"/>
          <p:cNvPicPr/>
          <p:nvPr/>
        </p:nvPicPr>
        <p:blipFill>
          <a:blip r:embed="rId44" cstate="print"/>
          <a:stretch>
            <a:fillRect/>
          </a:stretch>
        </p:blipFill>
        <p:spPr>
          <a:xfrm>
            <a:off x="4511215" y="1859996"/>
            <a:ext cx="399331" cy="414347"/>
          </a:xfrm>
          <a:prstGeom prst="rect">
            <a:avLst/>
          </a:prstGeom>
        </p:spPr>
      </p:pic>
      <p:pic>
        <p:nvPicPr>
          <p:cNvPr id="54" name="object 54"/>
          <p:cNvPicPr/>
          <p:nvPr/>
        </p:nvPicPr>
        <p:blipFill>
          <a:blip r:embed="rId45" cstate="print"/>
          <a:stretch>
            <a:fillRect/>
          </a:stretch>
        </p:blipFill>
        <p:spPr>
          <a:xfrm>
            <a:off x="3205993" y="3074610"/>
            <a:ext cx="634493" cy="485873"/>
          </a:xfrm>
          <a:prstGeom prst="rect">
            <a:avLst/>
          </a:prstGeom>
        </p:spPr>
      </p:pic>
      <p:pic>
        <p:nvPicPr>
          <p:cNvPr id="55" name="object 55"/>
          <p:cNvPicPr/>
          <p:nvPr/>
        </p:nvPicPr>
        <p:blipFill>
          <a:blip r:embed="rId46" cstate="print"/>
          <a:stretch>
            <a:fillRect/>
          </a:stretch>
        </p:blipFill>
        <p:spPr>
          <a:xfrm>
            <a:off x="4274588" y="2573923"/>
            <a:ext cx="585843" cy="335202"/>
          </a:xfrm>
          <a:prstGeom prst="rect">
            <a:avLst/>
          </a:prstGeom>
        </p:spPr>
      </p:pic>
      <p:pic>
        <p:nvPicPr>
          <p:cNvPr id="56" name="object 56"/>
          <p:cNvPicPr/>
          <p:nvPr/>
        </p:nvPicPr>
        <p:blipFill>
          <a:blip r:embed="rId47" cstate="print"/>
          <a:stretch>
            <a:fillRect/>
          </a:stretch>
        </p:blipFill>
        <p:spPr>
          <a:xfrm>
            <a:off x="3617098" y="3739099"/>
            <a:ext cx="298396" cy="447330"/>
          </a:xfrm>
          <a:prstGeom prst="rect">
            <a:avLst/>
          </a:prstGeom>
        </p:spPr>
      </p:pic>
      <p:pic>
        <p:nvPicPr>
          <p:cNvPr id="57" name="object 57"/>
          <p:cNvPicPr/>
          <p:nvPr/>
        </p:nvPicPr>
        <p:blipFill>
          <a:blip r:embed="rId48" cstate="print"/>
          <a:stretch>
            <a:fillRect/>
          </a:stretch>
        </p:blipFill>
        <p:spPr>
          <a:xfrm>
            <a:off x="6466285" y="1276304"/>
            <a:ext cx="405061" cy="404821"/>
          </a:xfrm>
          <a:prstGeom prst="rect">
            <a:avLst/>
          </a:prstGeom>
        </p:spPr>
      </p:pic>
      <p:pic>
        <p:nvPicPr>
          <p:cNvPr id="58" name="object 58"/>
          <p:cNvPicPr/>
          <p:nvPr/>
        </p:nvPicPr>
        <p:blipFill>
          <a:blip r:embed="rId49" cstate="print"/>
          <a:stretch>
            <a:fillRect/>
          </a:stretch>
        </p:blipFill>
        <p:spPr>
          <a:xfrm>
            <a:off x="4392172" y="1353181"/>
            <a:ext cx="552301" cy="333982"/>
          </a:xfrm>
          <a:prstGeom prst="rect">
            <a:avLst/>
          </a:prstGeom>
        </p:spPr>
      </p:pic>
      <p:pic>
        <p:nvPicPr>
          <p:cNvPr id="59" name="object 59"/>
          <p:cNvPicPr/>
          <p:nvPr/>
        </p:nvPicPr>
        <p:blipFill>
          <a:blip r:embed="rId50" cstate="print"/>
          <a:stretch>
            <a:fillRect/>
          </a:stretch>
        </p:blipFill>
        <p:spPr>
          <a:xfrm>
            <a:off x="3619790" y="1324421"/>
            <a:ext cx="484170" cy="432776"/>
          </a:xfrm>
          <a:prstGeom prst="rect">
            <a:avLst/>
          </a:prstGeom>
        </p:spPr>
      </p:pic>
      <p:pic>
        <p:nvPicPr>
          <p:cNvPr id="60" name="object 60"/>
          <p:cNvPicPr/>
          <p:nvPr/>
        </p:nvPicPr>
        <p:blipFill>
          <a:blip r:embed="rId51" cstate="print"/>
          <a:stretch>
            <a:fillRect/>
          </a:stretch>
        </p:blipFill>
        <p:spPr>
          <a:xfrm>
            <a:off x="3324963" y="4957614"/>
            <a:ext cx="854258" cy="333244"/>
          </a:xfrm>
          <a:prstGeom prst="rect">
            <a:avLst/>
          </a:prstGeom>
        </p:spPr>
      </p:pic>
      <p:pic>
        <p:nvPicPr>
          <p:cNvPr id="61" name="object 61"/>
          <p:cNvPicPr/>
          <p:nvPr/>
        </p:nvPicPr>
        <p:blipFill>
          <a:blip r:embed="rId52" cstate="print"/>
          <a:stretch>
            <a:fillRect/>
          </a:stretch>
        </p:blipFill>
        <p:spPr>
          <a:xfrm>
            <a:off x="7453662" y="5797834"/>
            <a:ext cx="986512" cy="293750"/>
          </a:xfrm>
          <a:prstGeom prst="rect">
            <a:avLst/>
          </a:prstGeom>
        </p:spPr>
      </p:pic>
      <p:pic>
        <p:nvPicPr>
          <p:cNvPr id="62" name="object 62"/>
          <p:cNvPicPr/>
          <p:nvPr/>
        </p:nvPicPr>
        <p:blipFill>
          <a:blip r:embed="rId53" cstate="print"/>
          <a:stretch>
            <a:fillRect/>
          </a:stretch>
        </p:blipFill>
        <p:spPr>
          <a:xfrm>
            <a:off x="3413960" y="1933990"/>
            <a:ext cx="698406" cy="272934"/>
          </a:xfrm>
          <a:prstGeom prst="rect">
            <a:avLst/>
          </a:prstGeom>
        </p:spPr>
      </p:pic>
      <p:pic>
        <p:nvPicPr>
          <p:cNvPr id="63" name="object 63"/>
          <p:cNvPicPr/>
          <p:nvPr/>
        </p:nvPicPr>
        <p:blipFill>
          <a:blip r:embed="rId54" cstate="print"/>
          <a:stretch>
            <a:fillRect/>
          </a:stretch>
        </p:blipFill>
        <p:spPr>
          <a:xfrm>
            <a:off x="8027731" y="5349510"/>
            <a:ext cx="876362" cy="376423"/>
          </a:xfrm>
          <a:prstGeom prst="rect">
            <a:avLst/>
          </a:prstGeom>
        </p:spPr>
      </p:pic>
      <p:pic>
        <p:nvPicPr>
          <p:cNvPr id="64" name="object 64"/>
          <p:cNvPicPr/>
          <p:nvPr/>
        </p:nvPicPr>
        <p:blipFill>
          <a:blip r:embed="rId55" cstate="print"/>
          <a:stretch>
            <a:fillRect/>
          </a:stretch>
        </p:blipFill>
        <p:spPr>
          <a:xfrm>
            <a:off x="7431196" y="1928381"/>
            <a:ext cx="685901" cy="255192"/>
          </a:xfrm>
          <a:prstGeom prst="rect">
            <a:avLst/>
          </a:prstGeom>
        </p:spPr>
      </p:pic>
      <p:pic>
        <p:nvPicPr>
          <p:cNvPr id="65" name="object 65"/>
          <p:cNvPicPr/>
          <p:nvPr/>
        </p:nvPicPr>
        <p:blipFill>
          <a:blip r:embed="rId56" cstate="print"/>
          <a:stretch>
            <a:fillRect/>
          </a:stretch>
        </p:blipFill>
        <p:spPr>
          <a:xfrm>
            <a:off x="8361074" y="1810930"/>
            <a:ext cx="558295" cy="325986"/>
          </a:xfrm>
          <a:prstGeom prst="rect">
            <a:avLst/>
          </a:prstGeom>
        </p:spPr>
      </p:pic>
      <p:pic>
        <p:nvPicPr>
          <p:cNvPr id="66" name="object 66"/>
          <p:cNvPicPr/>
          <p:nvPr/>
        </p:nvPicPr>
        <p:blipFill>
          <a:blip r:embed="rId57" cstate="print"/>
          <a:stretch>
            <a:fillRect/>
          </a:stretch>
        </p:blipFill>
        <p:spPr>
          <a:xfrm>
            <a:off x="5626451" y="4966204"/>
            <a:ext cx="572479" cy="292971"/>
          </a:xfrm>
          <a:prstGeom prst="rect">
            <a:avLst/>
          </a:prstGeom>
        </p:spPr>
      </p:pic>
      <p:pic>
        <p:nvPicPr>
          <p:cNvPr id="67" name="object 67"/>
          <p:cNvPicPr/>
          <p:nvPr/>
        </p:nvPicPr>
        <p:blipFill>
          <a:blip r:embed="rId58" cstate="print"/>
          <a:stretch>
            <a:fillRect/>
          </a:stretch>
        </p:blipFill>
        <p:spPr>
          <a:xfrm>
            <a:off x="8958501" y="3093275"/>
            <a:ext cx="744107" cy="183837"/>
          </a:xfrm>
          <a:prstGeom prst="rect">
            <a:avLst/>
          </a:prstGeom>
        </p:spPr>
      </p:pic>
      <p:pic>
        <p:nvPicPr>
          <p:cNvPr id="68" name="object 68"/>
          <p:cNvPicPr/>
          <p:nvPr/>
        </p:nvPicPr>
        <p:blipFill>
          <a:blip r:embed="rId59" cstate="print"/>
          <a:stretch>
            <a:fillRect/>
          </a:stretch>
        </p:blipFill>
        <p:spPr>
          <a:xfrm>
            <a:off x="9270841" y="3546186"/>
            <a:ext cx="485750" cy="409329"/>
          </a:xfrm>
          <a:prstGeom prst="rect">
            <a:avLst/>
          </a:prstGeom>
        </p:spPr>
      </p:pic>
      <p:pic>
        <p:nvPicPr>
          <p:cNvPr id="69" name="object 69"/>
          <p:cNvPicPr/>
          <p:nvPr/>
        </p:nvPicPr>
        <p:blipFill>
          <a:blip r:embed="rId60" cstate="print"/>
          <a:stretch>
            <a:fillRect/>
          </a:stretch>
        </p:blipFill>
        <p:spPr>
          <a:xfrm>
            <a:off x="9132165" y="1686829"/>
            <a:ext cx="578548" cy="577294"/>
          </a:xfrm>
          <a:prstGeom prst="rect">
            <a:avLst/>
          </a:prstGeom>
        </p:spPr>
      </p:pic>
      <p:pic>
        <p:nvPicPr>
          <p:cNvPr id="70" name="object 70"/>
          <p:cNvPicPr/>
          <p:nvPr/>
        </p:nvPicPr>
        <p:blipFill>
          <a:blip r:embed="rId61" cstate="print"/>
          <a:stretch>
            <a:fillRect/>
          </a:stretch>
        </p:blipFill>
        <p:spPr>
          <a:xfrm>
            <a:off x="8388839" y="4063474"/>
            <a:ext cx="335192" cy="409432"/>
          </a:xfrm>
          <a:prstGeom prst="rect">
            <a:avLst/>
          </a:prstGeom>
        </p:spPr>
      </p:pic>
      <p:grpSp>
        <p:nvGrpSpPr>
          <p:cNvPr id="71" name="object 71"/>
          <p:cNvGrpSpPr/>
          <p:nvPr/>
        </p:nvGrpSpPr>
        <p:grpSpPr>
          <a:xfrm>
            <a:off x="9102676" y="4095357"/>
            <a:ext cx="608330" cy="300355"/>
            <a:chOff x="9102676" y="4095357"/>
            <a:chExt cx="608330" cy="300355"/>
          </a:xfrm>
        </p:grpSpPr>
        <p:pic>
          <p:nvPicPr>
            <p:cNvPr id="72" name="object 72"/>
            <p:cNvPicPr/>
            <p:nvPr/>
          </p:nvPicPr>
          <p:blipFill>
            <a:blip r:embed="rId62" cstate="print"/>
            <a:stretch>
              <a:fillRect/>
            </a:stretch>
          </p:blipFill>
          <p:spPr>
            <a:xfrm>
              <a:off x="9176453" y="4095357"/>
              <a:ext cx="156171" cy="124496"/>
            </a:xfrm>
            <a:prstGeom prst="rect">
              <a:avLst/>
            </a:prstGeom>
          </p:spPr>
        </p:pic>
        <p:sp>
          <p:nvSpPr>
            <p:cNvPr id="73" name="object 73"/>
            <p:cNvSpPr/>
            <p:nvPr/>
          </p:nvSpPr>
          <p:spPr>
            <a:xfrm>
              <a:off x="9204659" y="4281249"/>
              <a:ext cx="49530" cy="111125"/>
            </a:xfrm>
            <a:custGeom>
              <a:avLst/>
              <a:gdLst/>
              <a:ahLst/>
              <a:cxnLst/>
              <a:rect l="l" t="t" r="r" b="b"/>
              <a:pathLst>
                <a:path w="49529" h="111125">
                  <a:moveTo>
                    <a:pt x="49526" y="0"/>
                  </a:moveTo>
                  <a:lnTo>
                    <a:pt x="0" y="0"/>
                  </a:lnTo>
                  <a:lnTo>
                    <a:pt x="0" y="24828"/>
                  </a:lnTo>
                  <a:lnTo>
                    <a:pt x="0" y="111080"/>
                  </a:lnTo>
                  <a:lnTo>
                    <a:pt x="49526" y="102553"/>
                  </a:lnTo>
                  <a:lnTo>
                    <a:pt x="49526" y="0"/>
                  </a:lnTo>
                  <a:close/>
                </a:path>
              </a:pathLst>
            </a:custGeom>
            <a:solidFill>
              <a:srgbClr val="F0D54B"/>
            </a:solidFill>
          </p:spPr>
          <p:txBody>
            <a:bodyPr wrap="square" lIns="0" tIns="0" rIns="0" bIns="0" rtlCol="0"/>
            <a:lstStyle/>
            <a:p>
              <a:endParaRPr/>
            </a:p>
          </p:txBody>
        </p:sp>
        <p:sp>
          <p:nvSpPr>
            <p:cNvPr id="74" name="object 74"/>
            <p:cNvSpPr/>
            <p:nvPr/>
          </p:nvSpPr>
          <p:spPr>
            <a:xfrm>
              <a:off x="9102674" y="4220209"/>
              <a:ext cx="315595" cy="172720"/>
            </a:xfrm>
            <a:custGeom>
              <a:avLst/>
              <a:gdLst/>
              <a:ahLst/>
              <a:cxnLst/>
              <a:rect l="l" t="t" r="r" b="b"/>
              <a:pathLst>
                <a:path w="315595" h="172720">
                  <a:moveTo>
                    <a:pt x="315417" y="0"/>
                  </a:moveTo>
                  <a:lnTo>
                    <a:pt x="0" y="0"/>
                  </a:lnTo>
                  <a:lnTo>
                    <a:pt x="0" y="60960"/>
                  </a:lnTo>
                  <a:lnTo>
                    <a:pt x="0" y="172720"/>
                  </a:lnTo>
                  <a:lnTo>
                    <a:pt x="73761" y="172720"/>
                  </a:lnTo>
                  <a:lnTo>
                    <a:pt x="73761" y="60960"/>
                  </a:lnTo>
                  <a:lnTo>
                    <a:pt x="235966" y="60960"/>
                  </a:lnTo>
                  <a:lnTo>
                    <a:pt x="235966" y="172720"/>
                  </a:lnTo>
                  <a:lnTo>
                    <a:pt x="315417" y="172720"/>
                  </a:lnTo>
                  <a:lnTo>
                    <a:pt x="315417" y="60960"/>
                  </a:lnTo>
                  <a:lnTo>
                    <a:pt x="315417" y="0"/>
                  </a:lnTo>
                  <a:close/>
                </a:path>
              </a:pathLst>
            </a:custGeom>
            <a:solidFill>
              <a:srgbClr val="003C8F"/>
            </a:solidFill>
          </p:spPr>
          <p:txBody>
            <a:bodyPr wrap="square" lIns="0" tIns="0" rIns="0" bIns="0" rtlCol="0"/>
            <a:lstStyle/>
            <a:p>
              <a:endParaRPr/>
            </a:p>
          </p:txBody>
        </p:sp>
        <p:pic>
          <p:nvPicPr>
            <p:cNvPr id="75" name="object 75"/>
            <p:cNvPicPr/>
            <p:nvPr/>
          </p:nvPicPr>
          <p:blipFill>
            <a:blip r:embed="rId63" cstate="print"/>
            <a:stretch>
              <a:fillRect/>
            </a:stretch>
          </p:blipFill>
          <p:spPr>
            <a:xfrm>
              <a:off x="9273787" y="4095749"/>
              <a:ext cx="144735" cy="218667"/>
            </a:xfrm>
            <a:prstGeom prst="rect">
              <a:avLst/>
            </a:prstGeom>
          </p:spPr>
        </p:pic>
        <p:pic>
          <p:nvPicPr>
            <p:cNvPr id="76" name="object 76"/>
            <p:cNvPicPr/>
            <p:nvPr/>
          </p:nvPicPr>
          <p:blipFill>
            <a:blip r:embed="rId64" cstate="print"/>
            <a:stretch>
              <a:fillRect/>
            </a:stretch>
          </p:blipFill>
          <p:spPr>
            <a:xfrm>
              <a:off x="9439790" y="4099348"/>
              <a:ext cx="270751" cy="296151"/>
            </a:xfrm>
            <a:prstGeom prst="rect">
              <a:avLst/>
            </a:prstGeom>
          </p:spPr>
        </p:pic>
      </p:grpSp>
      <p:sp>
        <p:nvSpPr>
          <p:cNvPr id="77" name="object 77"/>
          <p:cNvSpPr/>
          <p:nvPr/>
        </p:nvSpPr>
        <p:spPr>
          <a:xfrm>
            <a:off x="9102676" y="4095750"/>
            <a:ext cx="74295" cy="124460"/>
          </a:xfrm>
          <a:custGeom>
            <a:avLst/>
            <a:gdLst/>
            <a:ahLst/>
            <a:cxnLst/>
            <a:rect l="l" t="t" r="r" b="b"/>
            <a:pathLst>
              <a:path w="74295" h="124460">
                <a:moveTo>
                  <a:pt x="0" y="124459"/>
                </a:moveTo>
                <a:lnTo>
                  <a:pt x="73769" y="124459"/>
                </a:lnTo>
                <a:lnTo>
                  <a:pt x="73769" y="0"/>
                </a:lnTo>
                <a:lnTo>
                  <a:pt x="0" y="0"/>
                </a:lnTo>
                <a:lnTo>
                  <a:pt x="0" y="124459"/>
                </a:lnTo>
                <a:close/>
              </a:path>
            </a:pathLst>
          </a:custGeom>
          <a:solidFill>
            <a:srgbClr val="003C8F"/>
          </a:solidFill>
        </p:spPr>
        <p:txBody>
          <a:bodyPr wrap="square" lIns="0" tIns="0" rIns="0" bIns="0" rtlCol="0"/>
          <a:lstStyle/>
          <a:p>
            <a:endParaRPr/>
          </a:p>
        </p:txBody>
      </p:sp>
      <p:sp>
        <p:nvSpPr>
          <p:cNvPr id="78" name="object 78"/>
          <p:cNvSpPr/>
          <p:nvPr/>
        </p:nvSpPr>
        <p:spPr>
          <a:xfrm>
            <a:off x="9102649" y="4445025"/>
            <a:ext cx="608330" cy="25400"/>
          </a:xfrm>
          <a:custGeom>
            <a:avLst/>
            <a:gdLst/>
            <a:ahLst/>
            <a:cxnLst/>
            <a:rect l="l" t="t" r="r" b="b"/>
            <a:pathLst>
              <a:path w="608329" h="25400">
                <a:moveTo>
                  <a:pt x="21094" y="19240"/>
                </a:moveTo>
                <a:lnTo>
                  <a:pt x="17957" y="17449"/>
                </a:lnTo>
                <a:lnTo>
                  <a:pt x="17551" y="18389"/>
                </a:lnTo>
                <a:lnTo>
                  <a:pt x="16992" y="19151"/>
                </a:lnTo>
                <a:lnTo>
                  <a:pt x="15582" y="20294"/>
                </a:lnTo>
                <a:lnTo>
                  <a:pt x="14808" y="20713"/>
                </a:lnTo>
                <a:lnTo>
                  <a:pt x="13144" y="21259"/>
                </a:lnTo>
                <a:lnTo>
                  <a:pt x="12344" y="21386"/>
                </a:lnTo>
                <a:lnTo>
                  <a:pt x="10452" y="21386"/>
                </a:lnTo>
                <a:lnTo>
                  <a:pt x="3848" y="13741"/>
                </a:lnTo>
                <a:lnTo>
                  <a:pt x="3848" y="11557"/>
                </a:lnTo>
                <a:lnTo>
                  <a:pt x="10223" y="3924"/>
                </a:lnTo>
                <a:lnTo>
                  <a:pt x="12242" y="3924"/>
                </a:lnTo>
                <a:lnTo>
                  <a:pt x="17754" y="7734"/>
                </a:lnTo>
                <a:lnTo>
                  <a:pt x="20726" y="5740"/>
                </a:lnTo>
                <a:lnTo>
                  <a:pt x="19964" y="4203"/>
                </a:lnTo>
                <a:lnTo>
                  <a:pt x="18783" y="2959"/>
                </a:lnTo>
                <a:lnTo>
                  <a:pt x="15633" y="1003"/>
                </a:lnTo>
                <a:lnTo>
                  <a:pt x="13766" y="508"/>
                </a:lnTo>
                <a:lnTo>
                  <a:pt x="9791" y="508"/>
                </a:lnTo>
                <a:lnTo>
                  <a:pt x="0" y="10998"/>
                </a:lnTo>
                <a:lnTo>
                  <a:pt x="0" y="12458"/>
                </a:lnTo>
                <a:lnTo>
                  <a:pt x="0" y="13957"/>
                </a:lnTo>
                <a:lnTo>
                  <a:pt x="9766" y="24803"/>
                </a:lnTo>
                <a:lnTo>
                  <a:pt x="12700" y="24803"/>
                </a:lnTo>
                <a:lnTo>
                  <a:pt x="20599" y="20421"/>
                </a:lnTo>
                <a:lnTo>
                  <a:pt x="21094" y="19240"/>
                </a:lnTo>
                <a:close/>
              </a:path>
              <a:path w="608329" h="25400">
                <a:moveTo>
                  <a:pt x="41478" y="14211"/>
                </a:moveTo>
                <a:lnTo>
                  <a:pt x="41109" y="12750"/>
                </a:lnTo>
                <a:lnTo>
                  <a:pt x="39624" y="10033"/>
                </a:lnTo>
                <a:lnTo>
                  <a:pt x="39192" y="9588"/>
                </a:lnTo>
                <a:lnTo>
                  <a:pt x="38582" y="8940"/>
                </a:lnTo>
                <a:lnTo>
                  <a:pt x="37807" y="8470"/>
                </a:lnTo>
                <a:lnTo>
                  <a:pt x="37807" y="14643"/>
                </a:lnTo>
                <a:lnTo>
                  <a:pt x="27139" y="14643"/>
                </a:lnTo>
                <a:lnTo>
                  <a:pt x="31521" y="9588"/>
                </a:lnTo>
                <a:lnTo>
                  <a:pt x="33375" y="9588"/>
                </a:lnTo>
                <a:lnTo>
                  <a:pt x="37807" y="14643"/>
                </a:lnTo>
                <a:lnTo>
                  <a:pt x="37807" y="8470"/>
                </a:lnTo>
                <a:lnTo>
                  <a:pt x="35902" y="7277"/>
                </a:lnTo>
                <a:lnTo>
                  <a:pt x="34315" y="6858"/>
                </a:lnTo>
                <a:lnTo>
                  <a:pt x="30619" y="6858"/>
                </a:lnTo>
                <a:lnTo>
                  <a:pt x="23279" y="17157"/>
                </a:lnTo>
                <a:lnTo>
                  <a:pt x="23507" y="18313"/>
                </a:lnTo>
                <a:lnTo>
                  <a:pt x="31064" y="24968"/>
                </a:lnTo>
                <a:lnTo>
                  <a:pt x="33667" y="24968"/>
                </a:lnTo>
                <a:lnTo>
                  <a:pt x="40360" y="20459"/>
                </a:lnTo>
                <a:lnTo>
                  <a:pt x="37198" y="19532"/>
                </a:lnTo>
                <a:lnTo>
                  <a:pt x="36880" y="20358"/>
                </a:lnTo>
                <a:lnTo>
                  <a:pt x="36283" y="20993"/>
                </a:lnTo>
                <a:lnTo>
                  <a:pt x="34493" y="21996"/>
                </a:lnTo>
                <a:lnTo>
                  <a:pt x="33553" y="22237"/>
                </a:lnTo>
                <a:lnTo>
                  <a:pt x="31673" y="22237"/>
                </a:lnTo>
                <a:lnTo>
                  <a:pt x="27241" y="17106"/>
                </a:lnTo>
                <a:lnTo>
                  <a:pt x="41376" y="17106"/>
                </a:lnTo>
                <a:lnTo>
                  <a:pt x="41478" y="14643"/>
                </a:lnTo>
                <a:lnTo>
                  <a:pt x="41478" y="14211"/>
                </a:lnTo>
                <a:close/>
              </a:path>
              <a:path w="608329" h="25400">
                <a:moveTo>
                  <a:pt x="60680" y="13017"/>
                </a:moveTo>
                <a:lnTo>
                  <a:pt x="56476" y="6858"/>
                </a:lnTo>
                <a:lnTo>
                  <a:pt x="54381" y="6858"/>
                </a:lnTo>
                <a:lnTo>
                  <a:pt x="48234" y="10668"/>
                </a:lnTo>
                <a:lnTo>
                  <a:pt x="48234" y="7124"/>
                </a:lnTo>
                <a:lnTo>
                  <a:pt x="44856" y="7124"/>
                </a:lnTo>
                <a:lnTo>
                  <a:pt x="44856" y="24638"/>
                </a:lnTo>
                <a:lnTo>
                  <a:pt x="48577" y="24638"/>
                </a:lnTo>
                <a:lnTo>
                  <a:pt x="48577" y="14249"/>
                </a:lnTo>
                <a:lnTo>
                  <a:pt x="48818" y="13449"/>
                </a:lnTo>
                <a:lnTo>
                  <a:pt x="53111" y="10160"/>
                </a:lnTo>
                <a:lnTo>
                  <a:pt x="54876" y="10160"/>
                </a:lnTo>
                <a:lnTo>
                  <a:pt x="55651" y="10541"/>
                </a:lnTo>
                <a:lnTo>
                  <a:pt x="56705" y="12052"/>
                </a:lnTo>
                <a:lnTo>
                  <a:pt x="56972" y="13246"/>
                </a:lnTo>
                <a:lnTo>
                  <a:pt x="56972" y="24638"/>
                </a:lnTo>
                <a:lnTo>
                  <a:pt x="60680" y="24638"/>
                </a:lnTo>
                <a:lnTo>
                  <a:pt x="60680" y="13017"/>
                </a:lnTo>
                <a:close/>
              </a:path>
              <a:path w="608329" h="25400">
                <a:moveTo>
                  <a:pt x="75031" y="23787"/>
                </a:moveTo>
                <a:lnTo>
                  <a:pt x="74256" y="20853"/>
                </a:lnTo>
                <a:lnTo>
                  <a:pt x="72732" y="21475"/>
                </a:lnTo>
                <a:lnTo>
                  <a:pt x="72250" y="21564"/>
                </a:lnTo>
                <a:lnTo>
                  <a:pt x="71208" y="21564"/>
                </a:lnTo>
                <a:lnTo>
                  <a:pt x="70777" y="21424"/>
                </a:lnTo>
                <a:lnTo>
                  <a:pt x="70065" y="20840"/>
                </a:lnTo>
                <a:lnTo>
                  <a:pt x="69875" y="20383"/>
                </a:lnTo>
                <a:lnTo>
                  <a:pt x="69837" y="19786"/>
                </a:lnTo>
                <a:lnTo>
                  <a:pt x="69837" y="9994"/>
                </a:lnTo>
                <a:lnTo>
                  <a:pt x="73685" y="9994"/>
                </a:lnTo>
                <a:lnTo>
                  <a:pt x="73685" y="7124"/>
                </a:lnTo>
                <a:lnTo>
                  <a:pt x="69837" y="7124"/>
                </a:lnTo>
                <a:lnTo>
                  <a:pt x="69837" y="1320"/>
                </a:lnTo>
                <a:lnTo>
                  <a:pt x="66128" y="1320"/>
                </a:lnTo>
                <a:lnTo>
                  <a:pt x="66128" y="7124"/>
                </a:lnTo>
                <a:lnTo>
                  <a:pt x="63792" y="7124"/>
                </a:lnTo>
                <a:lnTo>
                  <a:pt x="63792" y="9994"/>
                </a:lnTo>
                <a:lnTo>
                  <a:pt x="66128" y="9994"/>
                </a:lnTo>
                <a:lnTo>
                  <a:pt x="66128" y="21920"/>
                </a:lnTo>
                <a:lnTo>
                  <a:pt x="66319" y="22682"/>
                </a:lnTo>
                <a:lnTo>
                  <a:pt x="67094" y="23863"/>
                </a:lnTo>
                <a:lnTo>
                  <a:pt x="67627" y="24295"/>
                </a:lnTo>
                <a:lnTo>
                  <a:pt x="68935" y="24841"/>
                </a:lnTo>
                <a:lnTo>
                  <a:pt x="69634" y="24968"/>
                </a:lnTo>
                <a:lnTo>
                  <a:pt x="71031" y="24968"/>
                </a:lnTo>
                <a:lnTo>
                  <a:pt x="71640" y="24904"/>
                </a:lnTo>
                <a:lnTo>
                  <a:pt x="73380" y="24472"/>
                </a:lnTo>
                <a:lnTo>
                  <a:pt x="75031" y="23787"/>
                </a:lnTo>
                <a:close/>
              </a:path>
              <a:path w="608329" h="25400">
                <a:moveTo>
                  <a:pt x="87858" y="6858"/>
                </a:moveTo>
                <a:lnTo>
                  <a:pt x="86906" y="6819"/>
                </a:lnTo>
                <a:lnTo>
                  <a:pt x="85813" y="6883"/>
                </a:lnTo>
                <a:lnTo>
                  <a:pt x="84759" y="7289"/>
                </a:lnTo>
                <a:lnTo>
                  <a:pt x="82778" y="8750"/>
                </a:lnTo>
                <a:lnTo>
                  <a:pt x="81991" y="9728"/>
                </a:lnTo>
                <a:lnTo>
                  <a:pt x="81381" y="10934"/>
                </a:lnTo>
                <a:lnTo>
                  <a:pt x="81381" y="7124"/>
                </a:lnTo>
                <a:lnTo>
                  <a:pt x="77939" y="7124"/>
                </a:lnTo>
                <a:lnTo>
                  <a:pt x="77939" y="24638"/>
                </a:lnTo>
                <a:lnTo>
                  <a:pt x="81648" y="24638"/>
                </a:lnTo>
                <a:lnTo>
                  <a:pt x="81648" y="13843"/>
                </a:lnTo>
                <a:lnTo>
                  <a:pt x="82118" y="12687"/>
                </a:lnTo>
                <a:lnTo>
                  <a:pt x="82918" y="11811"/>
                </a:lnTo>
                <a:lnTo>
                  <a:pt x="85140" y="10541"/>
                </a:lnTo>
                <a:lnTo>
                  <a:pt x="86410" y="10210"/>
                </a:lnTo>
                <a:lnTo>
                  <a:pt x="87858" y="10198"/>
                </a:lnTo>
                <a:lnTo>
                  <a:pt x="87858" y="6858"/>
                </a:lnTo>
                <a:close/>
              </a:path>
              <a:path w="608329" h="25400">
                <a:moveTo>
                  <a:pt x="107708" y="21666"/>
                </a:moveTo>
                <a:lnTo>
                  <a:pt x="107340" y="21640"/>
                </a:lnTo>
                <a:lnTo>
                  <a:pt x="107086" y="21539"/>
                </a:lnTo>
                <a:lnTo>
                  <a:pt x="106768" y="21196"/>
                </a:lnTo>
                <a:lnTo>
                  <a:pt x="106692" y="20878"/>
                </a:lnTo>
                <a:lnTo>
                  <a:pt x="106692" y="7124"/>
                </a:lnTo>
                <a:lnTo>
                  <a:pt x="102984" y="7124"/>
                </a:lnTo>
                <a:lnTo>
                  <a:pt x="102984" y="18034"/>
                </a:lnTo>
                <a:lnTo>
                  <a:pt x="102641" y="18834"/>
                </a:lnTo>
                <a:lnTo>
                  <a:pt x="98475" y="21805"/>
                </a:lnTo>
                <a:lnTo>
                  <a:pt x="96672" y="21805"/>
                </a:lnTo>
                <a:lnTo>
                  <a:pt x="95834" y="21412"/>
                </a:lnTo>
                <a:lnTo>
                  <a:pt x="94691" y="19824"/>
                </a:lnTo>
                <a:lnTo>
                  <a:pt x="94399" y="18643"/>
                </a:lnTo>
                <a:lnTo>
                  <a:pt x="94399" y="7124"/>
                </a:lnTo>
                <a:lnTo>
                  <a:pt x="90690" y="7124"/>
                </a:lnTo>
                <a:lnTo>
                  <a:pt x="90690" y="17830"/>
                </a:lnTo>
                <a:lnTo>
                  <a:pt x="90690" y="20180"/>
                </a:lnTo>
                <a:lnTo>
                  <a:pt x="91160" y="21958"/>
                </a:lnTo>
                <a:lnTo>
                  <a:pt x="93052" y="24371"/>
                </a:lnTo>
                <a:lnTo>
                  <a:pt x="94449" y="24968"/>
                </a:lnTo>
                <a:lnTo>
                  <a:pt x="97802" y="24968"/>
                </a:lnTo>
                <a:lnTo>
                  <a:pt x="99187" y="24638"/>
                </a:lnTo>
                <a:lnTo>
                  <a:pt x="101701" y="23329"/>
                </a:lnTo>
                <a:lnTo>
                  <a:pt x="102730" y="22352"/>
                </a:lnTo>
                <a:lnTo>
                  <a:pt x="103517" y="21082"/>
                </a:lnTo>
                <a:lnTo>
                  <a:pt x="103581" y="22821"/>
                </a:lnTo>
                <a:lnTo>
                  <a:pt x="103657" y="23406"/>
                </a:lnTo>
                <a:lnTo>
                  <a:pt x="103911" y="23876"/>
                </a:lnTo>
                <a:lnTo>
                  <a:pt x="104813" y="24625"/>
                </a:lnTo>
                <a:lnTo>
                  <a:pt x="105371" y="24803"/>
                </a:lnTo>
                <a:lnTo>
                  <a:pt x="106273" y="24803"/>
                </a:lnTo>
                <a:lnTo>
                  <a:pt x="107708" y="24625"/>
                </a:lnTo>
                <a:lnTo>
                  <a:pt x="107708" y="21666"/>
                </a:lnTo>
                <a:close/>
              </a:path>
              <a:path w="608329" h="25400">
                <a:moveTo>
                  <a:pt x="138760" y="13017"/>
                </a:moveTo>
                <a:lnTo>
                  <a:pt x="134493" y="6858"/>
                </a:lnTo>
                <a:lnTo>
                  <a:pt x="132016" y="6858"/>
                </a:lnTo>
                <a:lnTo>
                  <a:pt x="130733" y="7200"/>
                </a:lnTo>
                <a:lnTo>
                  <a:pt x="128511" y="8559"/>
                </a:lnTo>
                <a:lnTo>
                  <a:pt x="127571" y="9537"/>
                </a:lnTo>
                <a:lnTo>
                  <a:pt x="126796" y="10833"/>
                </a:lnTo>
                <a:lnTo>
                  <a:pt x="126606" y="9702"/>
                </a:lnTo>
                <a:lnTo>
                  <a:pt x="126085" y="8750"/>
                </a:lnTo>
                <a:lnTo>
                  <a:pt x="124396" y="7239"/>
                </a:lnTo>
                <a:lnTo>
                  <a:pt x="123240" y="6858"/>
                </a:lnTo>
                <a:lnTo>
                  <a:pt x="120319" y="6858"/>
                </a:lnTo>
                <a:lnTo>
                  <a:pt x="119011" y="7175"/>
                </a:lnTo>
                <a:lnTo>
                  <a:pt x="116738" y="8496"/>
                </a:lnTo>
                <a:lnTo>
                  <a:pt x="115824" y="9436"/>
                </a:lnTo>
                <a:lnTo>
                  <a:pt x="115125" y="10668"/>
                </a:lnTo>
                <a:lnTo>
                  <a:pt x="115125" y="7124"/>
                </a:lnTo>
                <a:lnTo>
                  <a:pt x="111760" y="7124"/>
                </a:lnTo>
                <a:lnTo>
                  <a:pt x="111760" y="24638"/>
                </a:lnTo>
                <a:lnTo>
                  <a:pt x="115468" y="24638"/>
                </a:lnTo>
                <a:lnTo>
                  <a:pt x="115468" y="14249"/>
                </a:lnTo>
                <a:lnTo>
                  <a:pt x="115849" y="13030"/>
                </a:lnTo>
                <a:lnTo>
                  <a:pt x="116484" y="12039"/>
                </a:lnTo>
                <a:lnTo>
                  <a:pt x="118262" y="10528"/>
                </a:lnTo>
                <a:lnTo>
                  <a:pt x="119227" y="10160"/>
                </a:lnTo>
                <a:lnTo>
                  <a:pt x="121272" y="10160"/>
                </a:lnTo>
                <a:lnTo>
                  <a:pt x="122047" y="10541"/>
                </a:lnTo>
                <a:lnTo>
                  <a:pt x="123126" y="12052"/>
                </a:lnTo>
                <a:lnTo>
                  <a:pt x="123393" y="13246"/>
                </a:lnTo>
                <a:lnTo>
                  <a:pt x="123393" y="24638"/>
                </a:lnTo>
                <a:lnTo>
                  <a:pt x="127114" y="24638"/>
                </a:lnTo>
                <a:lnTo>
                  <a:pt x="127114" y="14300"/>
                </a:lnTo>
                <a:lnTo>
                  <a:pt x="127469" y="13068"/>
                </a:lnTo>
                <a:lnTo>
                  <a:pt x="128092" y="12077"/>
                </a:lnTo>
                <a:lnTo>
                  <a:pt x="129870" y="10541"/>
                </a:lnTo>
                <a:lnTo>
                  <a:pt x="130835" y="10160"/>
                </a:lnTo>
                <a:lnTo>
                  <a:pt x="132905" y="10160"/>
                </a:lnTo>
                <a:lnTo>
                  <a:pt x="133692" y="10541"/>
                </a:lnTo>
                <a:lnTo>
                  <a:pt x="134772" y="12052"/>
                </a:lnTo>
                <a:lnTo>
                  <a:pt x="135039" y="13246"/>
                </a:lnTo>
                <a:lnTo>
                  <a:pt x="135039" y="24638"/>
                </a:lnTo>
                <a:lnTo>
                  <a:pt x="138760" y="24638"/>
                </a:lnTo>
                <a:lnTo>
                  <a:pt x="138760" y="13017"/>
                </a:lnTo>
                <a:close/>
              </a:path>
              <a:path w="608329" h="25400">
                <a:moveTo>
                  <a:pt x="166827" y="7124"/>
                </a:moveTo>
                <a:lnTo>
                  <a:pt x="163258" y="7124"/>
                </a:lnTo>
                <a:lnTo>
                  <a:pt x="158216" y="21221"/>
                </a:lnTo>
                <a:lnTo>
                  <a:pt x="153200" y="7124"/>
                </a:lnTo>
                <a:lnTo>
                  <a:pt x="149352" y="7124"/>
                </a:lnTo>
                <a:lnTo>
                  <a:pt x="156070" y="24638"/>
                </a:lnTo>
                <a:lnTo>
                  <a:pt x="160121" y="24638"/>
                </a:lnTo>
                <a:lnTo>
                  <a:pt x="166827" y="7124"/>
                </a:lnTo>
                <a:close/>
              </a:path>
              <a:path w="608329" h="25400">
                <a:moveTo>
                  <a:pt x="186270" y="14681"/>
                </a:moveTo>
                <a:lnTo>
                  <a:pt x="186055" y="13525"/>
                </a:lnTo>
                <a:lnTo>
                  <a:pt x="185191" y="11328"/>
                </a:lnTo>
                <a:lnTo>
                  <a:pt x="184594" y="10375"/>
                </a:lnTo>
                <a:lnTo>
                  <a:pt x="184264" y="10033"/>
                </a:lnTo>
                <a:lnTo>
                  <a:pt x="182994" y="8712"/>
                </a:lnTo>
                <a:lnTo>
                  <a:pt x="182422" y="8318"/>
                </a:lnTo>
                <a:lnTo>
                  <a:pt x="182422" y="14681"/>
                </a:lnTo>
                <a:lnTo>
                  <a:pt x="182422" y="17145"/>
                </a:lnTo>
                <a:lnTo>
                  <a:pt x="178168" y="21793"/>
                </a:lnTo>
                <a:lnTo>
                  <a:pt x="176199" y="21793"/>
                </a:lnTo>
                <a:lnTo>
                  <a:pt x="171945" y="17145"/>
                </a:lnTo>
                <a:lnTo>
                  <a:pt x="171958" y="14681"/>
                </a:lnTo>
                <a:lnTo>
                  <a:pt x="176199" y="10033"/>
                </a:lnTo>
                <a:lnTo>
                  <a:pt x="178168" y="10033"/>
                </a:lnTo>
                <a:lnTo>
                  <a:pt x="182422" y="14681"/>
                </a:lnTo>
                <a:lnTo>
                  <a:pt x="182422" y="8318"/>
                </a:lnTo>
                <a:lnTo>
                  <a:pt x="182041" y="8051"/>
                </a:lnTo>
                <a:lnTo>
                  <a:pt x="179819" y="7099"/>
                </a:lnTo>
                <a:lnTo>
                  <a:pt x="178562" y="6858"/>
                </a:lnTo>
                <a:lnTo>
                  <a:pt x="175818" y="6858"/>
                </a:lnTo>
                <a:lnTo>
                  <a:pt x="168109" y="14681"/>
                </a:lnTo>
                <a:lnTo>
                  <a:pt x="168109" y="17145"/>
                </a:lnTo>
                <a:lnTo>
                  <a:pt x="175806" y="24968"/>
                </a:lnTo>
                <a:lnTo>
                  <a:pt x="178562" y="24968"/>
                </a:lnTo>
                <a:lnTo>
                  <a:pt x="179819" y="24726"/>
                </a:lnTo>
                <a:lnTo>
                  <a:pt x="182041" y="23774"/>
                </a:lnTo>
                <a:lnTo>
                  <a:pt x="182994" y="23114"/>
                </a:lnTo>
                <a:lnTo>
                  <a:pt x="184226" y="21793"/>
                </a:lnTo>
                <a:lnTo>
                  <a:pt x="184594" y="21412"/>
                </a:lnTo>
                <a:lnTo>
                  <a:pt x="185204" y="20447"/>
                </a:lnTo>
                <a:lnTo>
                  <a:pt x="186055" y="18288"/>
                </a:lnTo>
                <a:lnTo>
                  <a:pt x="186270" y="17145"/>
                </a:lnTo>
                <a:lnTo>
                  <a:pt x="186270" y="14681"/>
                </a:lnTo>
                <a:close/>
              </a:path>
              <a:path w="608329" h="25400">
                <a:moveTo>
                  <a:pt x="206933" y="14681"/>
                </a:moveTo>
                <a:lnTo>
                  <a:pt x="206717" y="13525"/>
                </a:lnTo>
                <a:lnTo>
                  <a:pt x="205854" y="11328"/>
                </a:lnTo>
                <a:lnTo>
                  <a:pt x="205244" y="10375"/>
                </a:lnTo>
                <a:lnTo>
                  <a:pt x="204914" y="10033"/>
                </a:lnTo>
                <a:lnTo>
                  <a:pt x="203644" y="8712"/>
                </a:lnTo>
                <a:lnTo>
                  <a:pt x="203085" y="8331"/>
                </a:lnTo>
                <a:lnTo>
                  <a:pt x="203085" y="14681"/>
                </a:lnTo>
                <a:lnTo>
                  <a:pt x="203073" y="17145"/>
                </a:lnTo>
                <a:lnTo>
                  <a:pt x="198818" y="21793"/>
                </a:lnTo>
                <a:lnTo>
                  <a:pt x="196862" y="21793"/>
                </a:lnTo>
                <a:lnTo>
                  <a:pt x="192608" y="17145"/>
                </a:lnTo>
                <a:lnTo>
                  <a:pt x="192620" y="14681"/>
                </a:lnTo>
                <a:lnTo>
                  <a:pt x="196862" y="10033"/>
                </a:lnTo>
                <a:lnTo>
                  <a:pt x="198818" y="10033"/>
                </a:lnTo>
                <a:lnTo>
                  <a:pt x="203085" y="14681"/>
                </a:lnTo>
                <a:lnTo>
                  <a:pt x="203085" y="8331"/>
                </a:lnTo>
                <a:lnTo>
                  <a:pt x="202692" y="8051"/>
                </a:lnTo>
                <a:lnTo>
                  <a:pt x="200469" y="7099"/>
                </a:lnTo>
                <a:lnTo>
                  <a:pt x="199224" y="6858"/>
                </a:lnTo>
                <a:lnTo>
                  <a:pt x="196481" y="6858"/>
                </a:lnTo>
                <a:lnTo>
                  <a:pt x="188772" y="14681"/>
                </a:lnTo>
                <a:lnTo>
                  <a:pt x="188772" y="17145"/>
                </a:lnTo>
                <a:lnTo>
                  <a:pt x="196456" y="24968"/>
                </a:lnTo>
                <a:lnTo>
                  <a:pt x="199224" y="24968"/>
                </a:lnTo>
                <a:lnTo>
                  <a:pt x="206933" y="17145"/>
                </a:lnTo>
                <a:lnTo>
                  <a:pt x="206933" y="14681"/>
                </a:lnTo>
                <a:close/>
              </a:path>
              <a:path w="608329" h="25400">
                <a:moveTo>
                  <a:pt x="220497" y="6858"/>
                </a:moveTo>
                <a:lnTo>
                  <a:pt x="219544" y="6819"/>
                </a:lnTo>
                <a:lnTo>
                  <a:pt x="218452" y="6883"/>
                </a:lnTo>
                <a:lnTo>
                  <a:pt x="217398" y="7289"/>
                </a:lnTo>
                <a:lnTo>
                  <a:pt x="215430" y="8750"/>
                </a:lnTo>
                <a:lnTo>
                  <a:pt x="214630" y="9728"/>
                </a:lnTo>
                <a:lnTo>
                  <a:pt x="214020" y="10934"/>
                </a:lnTo>
                <a:lnTo>
                  <a:pt x="214020" y="7124"/>
                </a:lnTo>
                <a:lnTo>
                  <a:pt x="210578" y="7124"/>
                </a:lnTo>
                <a:lnTo>
                  <a:pt x="210578" y="24638"/>
                </a:lnTo>
                <a:lnTo>
                  <a:pt x="214287" y="24638"/>
                </a:lnTo>
                <a:lnTo>
                  <a:pt x="214287" y="13843"/>
                </a:lnTo>
                <a:lnTo>
                  <a:pt x="214757" y="12687"/>
                </a:lnTo>
                <a:lnTo>
                  <a:pt x="215557" y="11811"/>
                </a:lnTo>
                <a:lnTo>
                  <a:pt x="217779" y="10541"/>
                </a:lnTo>
                <a:lnTo>
                  <a:pt x="219049" y="10210"/>
                </a:lnTo>
                <a:lnTo>
                  <a:pt x="220497" y="10198"/>
                </a:lnTo>
                <a:lnTo>
                  <a:pt x="220497" y="6858"/>
                </a:lnTo>
                <a:close/>
              </a:path>
              <a:path w="608329" h="25400">
                <a:moveTo>
                  <a:pt x="239471" y="24155"/>
                </a:moveTo>
                <a:lnTo>
                  <a:pt x="238925" y="21221"/>
                </a:lnTo>
                <a:lnTo>
                  <a:pt x="238290" y="21475"/>
                </a:lnTo>
                <a:lnTo>
                  <a:pt x="237083" y="21691"/>
                </a:lnTo>
                <a:lnTo>
                  <a:pt x="236220" y="21691"/>
                </a:lnTo>
                <a:lnTo>
                  <a:pt x="235889" y="21577"/>
                </a:lnTo>
                <a:lnTo>
                  <a:pt x="235343" y="21082"/>
                </a:lnTo>
                <a:lnTo>
                  <a:pt x="235216" y="20510"/>
                </a:lnTo>
                <a:lnTo>
                  <a:pt x="235216" y="0"/>
                </a:lnTo>
                <a:lnTo>
                  <a:pt x="231495" y="0"/>
                </a:lnTo>
                <a:lnTo>
                  <a:pt x="231495" y="22212"/>
                </a:lnTo>
                <a:lnTo>
                  <a:pt x="231863" y="23190"/>
                </a:lnTo>
                <a:lnTo>
                  <a:pt x="233299" y="24612"/>
                </a:lnTo>
                <a:lnTo>
                  <a:pt x="234289" y="24968"/>
                </a:lnTo>
                <a:lnTo>
                  <a:pt x="236131" y="24968"/>
                </a:lnTo>
                <a:lnTo>
                  <a:pt x="236804" y="24892"/>
                </a:lnTo>
                <a:lnTo>
                  <a:pt x="238290" y="24587"/>
                </a:lnTo>
                <a:lnTo>
                  <a:pt x="238925" y="24384"/>
                </a:lnTo>
                <a:lnTo>
                  <a:pt x="239471" y="24155"/>
                </a:lnTo>
                <a:close/>
              </a:path>
              <a:path w="608329" h="25400">
                <a:moveTo>
                  <a:pt x="259003" y="14211"/>
                </a:moveTo>
                <a:lnTo>
                  <a:pt x="258635" y="12750"/>
                </a:lnTo>
                <a:lnTo>
                  <a:pt x="257149" y="10033"/>
                </a:lnTo>
                <a:lnTo>
                  <a:pt x="256717" y="9588"/>
                </a:lnTo>
                <a:lnTo>
                  <a:pt x="256108" y="8940"/>
                </a:lnTo>
                <a:lnTo>
                  <a:pt x="255333" y="8470"/>
                </a:lnTo>
                <a:lnTo>
                  <a:pt x="255333" y="14643"/>
                </a:lnTo>
                <a:lnTo>
                  <a:pt x="244665" y="14643"/>
                </a:lnTo>
                <a:lnTo>
                  <a:pt x="249047" y="9588"/>
                </a:lnTo>
                <a:lnTo>
                  <a:pt x="250901" y="9588"/>
                </a:lnTo>
                <a:lnTo>
                  <a:pt x="255333" y="14643"/>
                </a:lnTo>
                <a:lnTo>
                  <a:pt x="255333" y="8470"/>
                </a:lnTo>
                <a:lnTo>
                  <a:pt x="253428" y="7277"/>
                </a:lnTo>
                <a:lnTo>
                  <a:pt x="251841" y="6858"/>
                </a:lnTo>
                <a:lnTo>
                  <a:pt x="248145" y="6858"/>
                </a:lnTo>
                <a:lnTo>
                  <a:pt x="240804" y="17157"/>
                </a:lnTo>
                <a:lnTo>
                  <a:pt x="241033" y="18313"/>
                </a:lnTo>
                <a:lnTo>
                  <a:pt x="248589" y="24968"/>
                </a:lnTo>
                <a:lnTo>
                  <a:pt x="251193" y="24968"/>
                </a:lnTo>
                <a:lnTo>
                  <a:pt x="257886" y="20459"/>
                </a:lnTo>
                <a:lnTo>
                  <a:pt x="254723" y="19532"/>
                </a:lnTo>
                <a:lnTo>
                  <a:pt x="254406" y="20358"/>
                </a:lnTo>
                <a:lnTo>
                  <a:pt x="253809" y="20993"/>
                </a:lnTo>
                <a:lnTo>
                  <a:pt x="252018" y="21996"/>
                </a:lnTo>
                <a:lnTo>
                  <a:pt x="251079" y="22237"/>
                </a:lnTo>
                <a:lnTo>
                  <a:pt x="249199" y="22237"/>
                </a:lnTo>
                <a:lnTo>
                  <a:pt x="244767" y="17106"/>
                </a:lnTo>
                <a:lnTo>
                  <a:pt x="258902" y="17106"/>
                </a:lnTo>
                <a:lnTo>
                  <a:pt x="259003" y="14643"/>
                </a:lnTo>
                <a:lnTo>
                  <a:pt x="259003" y="14211"/>
                </a:lnTo>
                <a:close/>
              </a:path>
              <a:path w="608329" h="25400">
                <a:moveTo>
                  <a:pt x="277609" y="7124"/>
                </a:moveTo>
                <a:lnTo>
                  <a:pt x="274027" y="7124"/>
                </a:lnTo>
                <a:lnTo>
                  <a:pt x="268998" y="21221"/>
                </a:lnTo>
                <a:lnTo>
                  <a:pt x="263969" y="7124"/>
                </a:lnTo>
                <a:lnTo>
                  <a:pt x="260121" y="7124"/>
                </a:lnTo>
                <a:lnTo>
                  <a:pt x="266839" y="24638"/>
                </a:lnTo>
                <a:lnTo>
                  <a:pt x="270891" y="24638"/>
                </a:lnTo>
                <a:lnTo>
                  <a:pt x="277609" y="7124"/>
                </a:lnTo>
                <a:close/>
              </a:path>
              <a:path w="608329" h="25400">
                <a:moveTo>
                  <a:pt x="297078" y="14211"/>
                </a:moveTo>
                <a:lnTo>
                  <a:pt x="296710" y="12750"/>
                </a:lnTo>
                <a:lnTo>
                  <a:pt x="295224" y="10033"/>
                </a:lnTo>
                <a:lnTo>
                  <a:pt x="294792" y="9588"/>
                </a:lnTo>
                <a:lnTo>
                  <a:pt x="294182" y="8940"/>
                </a:lnTo>
                <a:lnTo>
                  <a:pt x="293408" y="8470"/>
                </a:lnTo>
                <a:lnTo>
                  <a:pt x="293408" y="14643"/>
                </a:lnTo>
                <a:lnTo>
                  <a:pt x="282740" y="14643"/>
                </a:lnTo>
                <a:lnTo>
                  <a:pt x="287108" y="9588"/>
                </a:lnTo>
                <a:lnTo>
                  <a:pt x="288975" y="9588"/>
                </a:lnTo>
                <a:lnTo>
                  <a:pt x="293408" y="14643"/>
                </a:lnTo>
                <a:lnTo>
                  <a:pt x="293408" y="8470"/>
                </a:lnTo>
                <a:lnTo>
                  <a:pt x="291503" y="7277"/>
                </a:lnTo>
                <a:lnTo>
                  <a:pt x="289915" y="6858"/>
                </a:lnTo>
                <a:lnTo>
                  <a:pt x="286219" y="6858"/>
                </a:lnTo>
                <a:lnTo>
                  <a:pt x="278879" y="17157"/>
                </a:lnTo>
                <a:lnTo>
                  <a:pt x="279107" y="18313"/>
                </a:lnTo>
                <a:lnTo>
                  <a:pt x="286664" y="24968"/>
                </a:lnTo>
                <a:lnTo>
                  <a:pt x="289267" y="24968"/>
                </a:lnTo>
                <a:lnTo>
                  <a:pt x="295960" y="20459"/>
                </a:lnTo>
                <a:lnTo>
                  <a:pt x="292798" y="19532"/>
                </a:lnTo>
                <a:lnTo>
                  <a:pt x="292481" y="20358"/>
                </a:lnTo>
                <a:lnTo>
                  <a:pt x="291871" y="20993"/>
                </a:lnTo>
                <a:lnTo>
                  <a:pt x="290093" y="21996"/>
                </a:lnTo>
                <a:lnTo>
                  <a:pt x="289153" y="22237"/>
                </a:lnTo>
                <a:lnTo>
                  <a:pt x="287274" y="22237"/>
                </a:lnTo>
                <a:lnTo>
                  <a:pt x="282841" y="17106"/>
                </a:lnTo>
                <a:lnTo>
                  <a:pt x="296976" y="17106"/>
                </a:lnTo>
                <a:lnTo>
                  <a:pt x="297078" y="14643"/>
                </a:lnTo>
                <a:lnTo>
                  <a:pt x="297078" y="14211"/>
                </a:lnTo>
                <a:close/>
              </a:path>
              <a:path w="608329" h="25400">
                <a:moveTo>
                  <a:pt x="316280" y="13017"/>
                </a:moveTo>
                <a:lnTo>
                  <a:pt x="312077" y="6858"/>
                </a:lnTo>
                <a:lnTo>
                  <a:pt x="309981" y="6858"/>
                </a:lnTo>
                <a:lnTo>
                  <a:pt x="303822" y="10668"/>
                </a:lnTo>
                <a:lnTo>
                  <a:pt x="303822" y="7124"/>
                </a:lnTo>
                <a:lnTo>
                  <a:pt x="300456" y="7124"/>
                </a:lnTo>
                <a:lnTo>
                  <a:pt x="300456" y="24638"/>
                </a:lnTo>
                <a:lnTo>
                  <a:pt x="304177" y="24638"/>
                </a:lnTo>
                <a:lnTo>
                  <a:pt x="304177" y="14249"/>
                </a:lnTo>
                <a:lnTo>
                  <a:pt x="304419" y="13449"/>
                </a:lnTo>
                <a:lnTo>
                  <a:pt x="308711" y="10160"/>
                </a:lnTo>
                <a:lnTo>
                  <a:pt x="310476" y="10160"/>
                </a:lnTo>
                <a:lnTo>
                  <a:pt x="311251" y="10541"/>
                </a:lnTo>
                <a:lnTo>
                  <a:pt x="312305" y="12052"/>
                </a:lnTo>
                <a:lnTo>
                  <a:pt x="312572" y="13246"/>
                </a:lnTo>
                <a:lnTo>
                  <a:pt x="312572" y="24638"/>
                </a:lnTo>
                <a:lnTo>
                  <a:pt x="316280" y="24638"/>
                </a:lnTo>
                <a:lnTo>
                  <a:pt x="316280" y="13017"/>
                </a:lnTo>
                <a:close/>
              </a:path>
              <a:path w="608329" h="25400">
                <a:moveTo>
                  <a:pt x="356616" y="13017"/>
                </a:moveTo>
                <a:lnTo>
                  <a:pt x="352348" y="6858"/>
                </a:lnTo>
                <a:lnTo>
                  <a:pt x="349872" y="6858"/>
                </a:lnTo>
                <a:lnTo>
                  <a:pt x="348602" y="7200"/>
                </a:lnTo>
                <a:lnTo>
                  <a:pt x="346367" y="8559"/>
                </a:lnTo>
                <a:lnTo>
                  <a:pt x="345427" y="9537"/>
                </a:lnTo>
                <a:lnTo>
                  <a:pt x="344665" y="10833"/>
                </a:lnTo>
                <a:lnTo>
                  <a:pt x="344462" y="9702"/>
                </a:lnTo>
                <a:lnTo>
                  <a:pt x="343941" y="8750"/>
                </a:lnTo>
                <a:lnTo>
                  <a:pt x="342252" y="7239"/>
                </a:lnTo>
                <a:lnTo>
                  <a:pt x="341096" y="6858"/>
                </a:lnTo>
                <a:lnTo>
                  <a:pt x="338175" y="6858"/>
                </a:lnTo>
                <a:lnTo>
                  <a:pt x="336867" y="7175"/>
                </a:lnTo>
                <a:lnTo>
                  <a:pt x="334606" y="8496"/>
                </a:lnTo>
                <a:lnTo>
                  <a:pt x="333679" y="9436"/>
                </a:lnTo>
                <a:lnTo>
                  <a:pt x="332994" y="10668"/>
                </a:lnTo>
                <a:lnTo>
                  <a:pt x="332994" y="7124"/>
                </a:lnTo>
                <a:lnTo>
                  <a:pt x="329615" y="7124"/>
                </a:lnTo>
                <a:lnTo>
                  <a:pt x="329615" y="24638"/>
                </a:lnTo>
                <a:lnTo>
                  <a:pt x="333324" y="24638"/>
                </a:lnTo>
                <a:lnTo>
                  <a:pt x="333324" y="14249"/>
                </a:lnTo>
                <a:lnTo>
                  <a:pt x="333717" y="13030"/>
                </a:lnTo>
                <a:lnTo>
                  <a:pt x="334340" y="12039"/>
                </a:lnTo>
                <a:lnTo>
                  <a:pt x="336118" y="10528"/>
                </a:lnTo>
                <a:lnTo>
                  <a:pt x="337083" y="10160"/>
                </a:lnTo>
                <a:lnTo>
                  <a:pt x="339128" y="10160"/>
                </a:lnTo>
                <a:lnTo>
                  <a:pt x="339915" y="10541"/>
                </a:lnTo>
                <a:lnTo>
                  <a:pt x="340995" y="12052"/>
                </a:lnTo>
                <a:lnTo>
                  <a:pt x="341261" y="13246"/>
                </a:lnTo>
                <a:lnTo>
                  <a:pt x="341261" y="24638"/>
                </a:lnTo>
                <a:lnTo>
                  <a:pt x="344970" y="24638"/>
                </a:lnTo>
                <a:lnTo>
                  <a:pt x="344970" y="14300"/>
                </a:lnTo>
                <a:lnTo>
                  <a:pt x="345325" y="13068"/>
                </a:lnTo>
                <a:lnTo>
                  <a:pt x="345960" y="12077"/>
                </a:lnTo>
                <a:lnTo>
                  <a:pt x="347726" y="10541"/>
                </a:lnTo>
                <a:lnTo>
                  <a:pt x="348691" y="10160"/>
                </a:lnTo>
                <a:lnTo>
                  <a:pt x="350761" y="10160"/>
                </a:lnTo>
                <a:lnTo>
                  <a:pt x="351548" y="10541"/>
                </a:lnTo>
                <a:lnTo>
                  <a:pt x="352628" y="12052"/>
                </a:lnTo>
                <a:lnTo>
                  <a:pt x="352907" y="13246"/>
                </a:lnTo>
                <a:lnTo>
                  <a:pt x="352907" y="24638"/>
                </a:lnTo>
                <a:lnTo>
                  <a:pt x="356616" y="24638"/>
                </a:lnTo>
                <a:lnTo>
                  <a:pt x="356616" y="13017"/>
                </a:lnTo>
                <a:close/>
              </a:path>
              <a:path w="608329" h="25400">
                <a:moveTo>
                  <a:pt x="378282" y="14211"/>
                </a:moveTo>
                <a:lnTo>
                  <a:pt x="377913" y="12750"/>
                </a:lnTo>
                <a:lnTo>
                  <a:pt x="376428" y="10033"/>
                </a:lnTo>
                <a:lnTo>
                  <a:pt x="375996" y="9588"/>
                </a:lnTo>
                <a:lnTo>
                  <a:pt x="375386" y="8940"/>
                </a:lnTo>
                <a:lnTo>
                  <a:pt x="374599" y="8458"/>
                </a:lnTo>
                <a:lnTo>
                  <a:pt x="374599" y="14643"/>
                </a:lnTo>
                <a:lnTo>
                  <a:pt x="363943" y="14643"/>
                </a:lnTo>
                <a:lnTo>
                  <a:pt x="368312" y="9588"/>
                </a:lnTo>
                <a:lnTo>
                  <a:pt x="370192" y="9588"/>
                </a:lnTo>
                <a:lnTo>
                  <a:pt x="374599" y="14643"/>
                </a:lnTo>
                <a:lnTo>
                  <a:pt x="374599" y="8458"/>
                </a:lnTo>
                <a:lnTo>
                  <a:pt x="372706" y="7277"/>
                </a:lnTo>
                <a:lnTo>
                  <a:pt x="371119" y="6858"/>
                </a:lnTo>
                <a:lnTo>
                  <a:pt x="367436" y="6858"/>
                </a:lnTo>
                <a:lnTo>
                  <a:pt x="360095" y="17157"/>
                </a:lnTo>
                <a:lnTo>
                  <a:pt x="360311" y="18313"/>
                </a:lnTo>
                <a:lnTo>
                  <a:pt x="367868" y="24968"/>
                </a:lnTo>
                <a:lnTo>
                  <a:pt x="370471" y="24968"/>
                </a:lnTo>
                <a:lnTo>
                  <a:pt x="377164" y="20459"/>
                </a:lnTo>
                <a:lnTo>
                  <a:pt x="373989" y="19532"/>
                </a:lnTo>
                <a:lnTo>
                  <a:pt x="373684" y="20358"/>
                </a:lnTo>
                <a:lnTo>
                  <a:pt x="373087" y="20993"/>
                </a:lnTo>
                <a:lnTo>
                  <a:pt x="371297" y="21996"/>
                </a:lnTo>
                <a:lnTo>
                  <a:pt x="370370" y="22237"/>
                </a:lnTo>
                <a:lnTo>
                  <a:pt x="368465" y="22237"/>
                </a:lnTo>
                <a:lnTo>
                  <a:pt x="364032" y="17106"/>
                </a:lnTo>
                <a:lnTo>
                  <a:pt x="378180" y="17106"/>
                </a:lnTo>
                <a:lnTo>
                  <a:pt x="378282" y="14643"/>
                </a:lnTo>
                <a:lnTo>
                  <a:pt x="378282" y="14211"/>
                </a:lnTo>
                <a:close/>
              </a:path>
              <a:path w="608329" h="25400">
                <a:moveTo>
                  <a:pt x="391312" y="23787"/>
                </a:moveTo>
                <a:lnTo>
                  <a:pt x="390537" y="20853"/>
                </a:lnTo>
                <a:lnTo>
                  <a:pt x="389013" y="21475"/>
                </a:lnTo>
                <a:lnTo>
                  <a:pt x="388531" y="21564"/>
                </a:lnTo>
                <a:lnTo>
                  <a:pt x="387489" y="21564"/>
                </a:lnTo>
                <a:lnTo>
                  <a:pt x="387057" y="21424"/>
                </a:lnTo>
                <a:lnTo>
                  <a:pt x="386346" y="20840"/>
                </a:lnTo>
                <a:lnTo>
                  <a:pt x="386168" y="20383"/>
                </a:lnTo>
                <a:lnTo>
                  <a:pt x="386118" y="19786"/>
                </a:lnTo>
                <a:lnTo>
                  <a:pt x="386118" y="9994"/>
                </a:lnTo>
                <a:lnTo>
                  <a:pt x="389966" y="9994"/>
                </a:lnTo>
                <a:lnTo>
                  <a:pt x="389966" y="7124"/>
                </a:lnTo>
                <a:lnTo>
                  <a:pt x="386118" y="7124"/>
                </a:lnTo>
                <a:lnTo>
                  <a:pt x="386118" y="1320"/>
                </a:lnTo>
                <a:lnTo>
                  <a:pt x="382409" y="1320"/>
                </a:lnTo>
                <a:lnTo>
                  <a:pt x="382409" y="7124"/>
                </a:lnTo>
                <a:lnTo>
                  <a:pt x="380072" y="7124"/>
                </a:lnTo>
                <a:lnTo>
                  <a:pt x="380072" y="9994"/>
                </a:lnTo>
                <a:lnTo>
                  <a:pt x="382409" y="9994"/>
                </a:lnTo>
                <a:lnTo>
                  <a:pt x="382409" y="21920"/>
                </a:lnTo>
                <a:lnTo>
                  <a:pt x="382587" y="22682"/>
                </a:lnTo>
                <a:lnTo>
                  <a:pt x="383374" y="23863"/>
                </a:lnTo>
                <a:lnTo>
                  <a:pt x="383921" y="24295"/>
                </a:lnTo>
                <a:lnTo>
                  <a:pt x="385216" y="24841"/>
                </a:lnTo>
                <a:lnTo>
                  <a:pt x="385927" y="24968"/>
                </a:lnTo>
                <a:lnTo>
                  <a:pt x="387324" y="24968"/>
                </a:lnTo>
                <a:lnTo>
                  <a:pt x="387921" y="24904"/>
                </a:lnTo>
                <a:lnTo>
                  <a:pt x="389661" y="24472"/>
                </a:lnTo>
                <a:lnTo>
                  <a:pt x="391312" y="23787"/>
                </a:lnTo>
                <a:close/>
              </a:path>
              <a:path w="608329" h="25400">
                <a:moveTo>
                  <a:pt x="419925" y="14211"/>
                </a:moveTo>
                <a:lnTo>
                  <a:pt x="416242" y="8458"/>
                </a:lnTo>
                <a:lnTo>
                  <a:pt x="416242" y="14643"/>
                </a:lnTo>
                <a:lnTo>
                  <a:pt x="405587" y="14643"/>
                </a:lnTo>
                <a:lnTo>
                  <a:pt x="409968" y="9588"/>
                </a:lnTo>
                <a:lnTo>
                  <a:pt x="411835" y="9588"/>
                </a:lnTo>
                <a:lnTo>
                  <a:pt x="416242" y="14643"/>
                </a:lnTo>
                <a:lnTo>
                  <a:pt x="416242" y="8458"/>
                </a:lnTo>
                <a:lnTo>
                  <a:pt x="414362" y="7277"/>
                </a:lnTo>
                <a:lnTo>
                  <a:pt x="412762" y="6858"/>
                </a:lnTo>
                <a:lnTo>
                  <a:pt x="409079" y="6858"/>
                </a:lnTo>
                <a:lnTo>
                  <a:pt x="401739" y="17157"/>
                </a:lnTo>
                <a:lnTo>
                  <a:pt x="401955" y="18313"/>
                </a:lnTo>
                <a:lnTo>
                  <a:pt x="409511" y="24968"/>
                </a:lnTo>
                <a:lnTo>
                  <a:pt x="412127" y="24968"/>
                </a:lnTo>
                <a:lnTo>
                  <a:pt x="418820" y="20459"/>
                </a:lnTo>
                <a:lnTo>
                  <a:pt x="415645" y="19532"/>
                </a:lnTo>
                <a:lnTo>
                  <a:pt x="415328" y="20358"/>
                </a:lnTo>
                <a:lnTo>
                  <a:pt x="414731" y="20993"/>
                </a:lnTo>
                <a:lnTo>
                  <a:pt x="412953" y="21996"/>
                </a:lnTo>
                <a:lnTo>
                  <a:pt x="412013" y="22237"/>
                </a:lnTo>
                <a:lnTo>
                  <a:pt x="410121" y="22237"/>
                </a:lnTo>
                <a:lnTo>
                  <a:pt x="405688" y="17106"/>
                </a:lnTo>
                <a:lnTo>
                  <a:pt x="419836" y="17106"/>
                </a:lnTo>
                <a:lnTo>
                  <a:pt x="419925" y="14643"/>
                </a:lnTo>
                <a:lnTo>
                  <a:pt x="419925" y="14211"/>
                </a:lnTo>
                <a:close/>
              </a:path>
              <a:path w="608329" h="25400">
                <a:moveTo>
                  <a:pt x="439140" y="13017"/>
                </a:moveTo>
                <a:lnTo>
                  <a:pt x="434924" y="6858"/>
                </a:lnTo>
                <a:lnTo>
                  <a:pt x="432841" y="6858"/>
                </a:lnTo>
                <a:lnTo>
                  <a:pt x="426681" y="10668"/>
                </a:lnTo>
                <a:lnTo>
                  <a:pt x="426681" y="7124"/>
                </a:lnTo>
                <a:lnTo>
                  <a:pt x="423303" y="7124"/>
                </a:lnTo>
                <a:lnTo>
                  <a:pt x="423303" y="24638"/>
                </a:lnTo>
                <a:lnTo>
                  <a:pt x="427024" y="24638"/>
                </a:lnTo>
                <a:lnTo>
                  <a:pt x="427024" y="14249"/>
                </a:lnTo>
                <a:lnTo>
                  <a:pt x="427266" y="13449"/>
                </a:lnTo>
                <a:lnTo>
                  <a:pt x="431558" y="10160"/>
                </a:lnTo>
                <a:lnTo>
                  <a:pt x="433311" y="10160"/>
                </a:lnTo>
                <a:lnTo>
                  <a:pt x="434098" y="10541"/>
                </a:lnTo>
                <a:lnTo>
                  <a:pt x="435152" y="12052"/>
                </a:lnTo>
                <a:lnTo>
                  <a:pt x="435432" y="13246"/>
                </a:lnTo>
                <a:lnTo>
                  <a:pt x="435432" y="24638"/>
                </a:lnTo>
                <a:lnTo>
                  <a:pt x="439140" y="24638"/>
                </a:lnTo>
                <a:lnTo>
                  <a:pt x="439140" y="13017"/>
                </a:lnTo>
                <a:close/>
              </a:path>
              <a:path w="608329" h="25400">
                <a:moveTo>
                  <a:pt x="468299" y="13017"/>
                </a:moveTo>
                <a:lnTo>
                  <a:pt x="464083" y="6858"/>
                </a:lnTo>
                <a:lnTo>
                  <a:pt x="462000" y="6858"/>
                </a:lnTo>
                <a:lnTo>
                  <a:pt x="455853" y="10668"/>
                </a:lnTo>
                <a:lnTo>
                  <a:pt x="455853" y="7124"/>
                </a:lnTo>
                <a:lnTo>
                  <a:pt x="452475" y="7124"/>
                </a:lnTo>
                <a:lnTo>
                  <a:pt x="452475" y="24638"/>
                </a:lnTo>
                <a:lnTo>
                  <a:pt x="456184" y="24638"/>
                </a:lnTo>
                <a:lnTo>
                  <a:pt x="456184" y="14249"/>
                </a:lnTo>
                <a:lnTo>
                  <a:pt x="456425" y="13449"/>
                </a:lnTo>
                <a:lnTo>
                  <a:pt x="460717" y="10160"/>
                </a:lnTo>
                <a:lnTo>
                  <a:pt x="462483" y="10160"/>
                </a:lnTo>
                <a:lnTo>
                  <a:pt x="463257" y="10541"/>
                </a:lnTo>
                <a:lnTo>
                  <a:pt x="464324" y="12052"/>
                </a:lnTo>
                <a:lnTo>
                  <a:pt x="464591" y="13246"/>
                </a:lnTo>
                <a:lnTo>
                  <a:pt x="464591" y="24638"/>
                </a:lnTo>
                <a:lnTo>
                  <a:pt x="468299" y="24638"/>
                </a:lnTo>
                <a:lnTo>
                  <a:pt x="468299" y="13017"/>
                </a:lnTo>
                <a:close/>
              </a:path>
              <a:path w="608329" h="25400">
                <a:moveTo>
                  <a:pt x="488480" y="21666"/>
                </a:moveTo>
                <a:lnTo>
                  <a:pt x="488124" y="21653"/>
                </a:lnTo>
                <a:lnTo>
                  <a:pt x="487870" y="21539"/>
                </a:lnTo>
                <a:lnTo>
                  <a:pt x="487565" y="21183"/>
                </a:lnTo>
                <a:lnTo>
                  <a:pt x="487489" y="16230"/>
                </a:lnTo>
                <a:lnTo>
                  <a:pt x="487489" y="14681"/>
                </a:lnTo>
                <a:lnTo>
                  <a:pt x="487387" y="11404"/>
                </a:lnTo>
                <a:lnTo>
                  <a:pt x="482231" y="6858"/>
                </a:lnTo>
                <a:lnTo>
                  <a:pt x="478574" y="6858"/>
                </a:lnTo>
                <a:lnTo>
                  <a:pt x="477329" y="7035"/>
                </a:lnTo>
                <a:lnTo>
                  <a:pt x="474967" y="7810"/>
                </a:lnTo>
                <a:lnTo>
                  <a:pt x="473786" y="8394"/>
                </a:lnTo>
                <a:lnTo>
                  <a:pt x="472617" y="9182"/>
                </a:lnTo>
                <a:lnTo>
                  <a:pt x="473862" y="11684"/>
                </a:lnTo>
                <a:lnTo>
                  <a:pt x="474853" y="11049"/>
                </a:lnTo>
                <a:lnTo>
                  <a:pt x="475792" y="10553"/>
                </a:lnTo>
                <a:lnTo>
                  <a:pt x="477545" y="9867"/>
                </a:lnTo>
                <a:lnTo>
                  <a:pt x="478472" y="9690"/>
                </a:lnTo>
                <a:lnTo>
                  <a:pt x="480872" y="9690"/>
                </a:lnTo>
                <a:lnTo>
                  <a:pt x="481939" y="10033"/>
                </a:lnTo>
                <a:lnTo>
                  <a:pt x="483412" y="11404"/>
                </a:lnTo>
                <a:lnTo>
                  <a:pt x="483793" y="12357"/>
                </a:lnTo>
                <a:lnTo>
                  <a:pt x="483793" y="14681"/>
                </a:lnTo>
                <a:lnTo>
                  <a:pt x="483793" y="16967"/>
                </a:lnTo>
                <a:lnTo>
                  <a:pt x="479602" y="22237"/>
                </a:lnTo>
                <a:lnTo>
                  <a:pt x="478002" y="22237"/>
                </a:lnTo>
                <a:lnTo>
                  <a:pt x="475183" y="18288"/>
                </a:lnTo>
                <a:lnTo>
                  <a:pt x="475602" y="17564"/>
                </a:lnTo>
                <a:lnTo>
                  <a:pt x="477291" y="16497"/>
                </a:lnTo>
                <a:lnTo>
                  <a:pt x="478383" y="16230"/>
                </a:lnTo>
                <a:lnTo>
                  <a:pt x="480415" y="16230"/>
                </a:lnTo>
                <a:lnTo>
                  <a:pt x="481101" y="16294"/>
                </a:lnTo>
                <a:lnTo>
                  <a:pt x="482498" y="16535"/>
                </a:lnTo>
                <a:lnTo>
                  <a:pt x="483158" y="16725"/>
                </a:lnTo>
                <a:lnTo>
                  <a:pt x="483793" y="16967"/>
                </a:lnTo>
                <a:lnTo>
                  <a:pt x="483793" y="14681"/>
                </a:lnTo>
                <a:lnTo>
                  <a:pt x="483158" y="14439"/>
                </a:lnTo>
                <a:lnTo>
                  <a:pt x="482434" y="14262"/>
                </a:lnTo>
                <a:lnTo>
                  <a:pt x="480796" y="14033"/>
                </a:lnTo>
                <a:lnTo>
                  <a:pt x="479983" y="13970"/>
                </a:lnTo>
                <a:lnTo>
                  <a:pt x="477723" y="13970"/>
                </a:lnTo>
                <a:lnTo>
                  <a:pt x="471703" y="18288"/>
                </a:lnTo>
                <a:lnTo>
                  <a:pt x="471766" y="20891"/>
                </a:lnTo>
                <a:lnTo>
                  <a:pt x="476580" y="24968"/>
                </a:lnTo>
                <a:lnTo>
                  <a:pt x="478967" y="24968"/>
                </a:lnTo>
                <a:lnTo>
                  <a:pt x="480161" y="24701"/>
                </a:lnTo>
                <a:lnTo>
                  <a:pt x="482549" y="23622"/>
                </a:lnTo>
                <a:lnTo>
                  <a:pt x="483527" y="22860"/>
                </a:lnTo>
                <a:lnTo>
                  <a:pt x="484009" y="22237"/>
                </a:lnTo>
                <a:lnTo>
                  <a:pt x="484301" y="21869"/>
                </a:lnTo>
                <a:lnTo>
                  <a:pt x="484454" y="23406"/>
                </a:lnTo>
                <a:lnTo>
                  <a:pt x="484708" y="23837"/>
                </a:lnTo>
                <a:lnTo>
                  <a:pt x="485508" y="24612"/>
                </a:lnTo>
                <a:lnTo>
                  <a:pt x="486105" y="24803"/>
                </a:lnTo>
                <a:lnTo>
                  <a:pt x="487070" y="24803"/>
                </a:lnTo>
                <a:lnTo>
                  <a:pt x="487565" y="24765"/>
                </a:lnTo>
                <a:lnTo>
                  <a:pt x="488480" y="24638"/>
                </a:lnTo>
                <a:lnTo>
                  <a:pt x="488480" y="21869"/>
                </a:lnTo>
                <a:lnTo>
                  <a:pt x="488480" y="21666"/>
                </a:lnTo>
                <a:close/>
              </a:path>
              <a:path w="608329" h="25400">
                <a:moveTo>
                  <a:pt x="517232" y="24638"/>
                </a:moveTo>
                <a:lnTo>
                  <a:pt x="510006" y="14465"/>
                </a:lnTo>
                <a:lnTo>
                  <a:pt x="516864" y="7124"/>
                </a:lnTo>
                <a:lnTo>
                  <a:pt x="512889" y="7124"/>
                </a:lnTo>
                <a:lnTo>
                  <a:pt x="504723" y="15570"/>
                </a:lnTo>
                <a:lnTo>
                  <a:pt x="504723" y="0"/>
                </a:lnTo>
                <a:lnTo>
                  <a:pt x="501002" y="0"/>
                </a:lnTo>
                <a:lnTo>
                  <a:pt x="501002" y="24638"/>
                </a:lnTo>
                <a:lnTo>
                  <a:pt x="504723" y="24638"/>
                </a:lnTo>
                <a:lnTo>
                  <a:pt x="504723" y="19304"/>
                </a:lnTo>
                <a:lnTo>
                  <a:pt x="507619" y="16548"/>
                </a:lnTo>
                <a:lnTo>
                  <a:pt x="513283" y="24638"/>
                </a:lnTo>
                <a:lnTo>
                  <a:pt x="517232" y="24638"/>
                </a:lnTo>
                <a:close/>
              </a:path>
              <a:path w="608329" h="25400">
                <a:moveTo>
                  <a:pt x="535292" y="21666"/>
                </a:moveTo>
                <a:lnTo>
                  <a:pt x="534936" y="21653"/>
                </a:lnTo>
                <a:lnTo>
                  <a:pt x="534682" y="21539"/>
                </a:lnTo>
                <a:lnTo>
                  <a:pt x="534377" y="21183"/>
                </a:lnTo>
                <a:lnTo>
                  <a:pt x="534301" y="16230"/>
                </a:lnTo>
                <a:lnTo>
                  <a:pt x="534301" y="14681"/>
                </a:lnTo>
                <a:lnTo>
                  <a:pt x="534200" y="11404"/>
                </a:lnTo>
                <a:lnTo>
                  <a:pt x="529043" y="6858"/>
                </a:lnTo>
                <a:lnTo>
                  <a:pt x="525386" y="6858"/>
                </a:lnTo>
                <a:lnTo>
                  <a:pt x="524141" y="7035"/>
                </a:lnTo>
                <a:lnTo>
                  <a:pt x="521779" y="7810"/>
                </a:lnTo>
                <a:lnTo>
                  <a:pt x="520598" y="8394"/>
                </a:lnTo>
                <a:lnTo>
                  <a:pt x="519430" y="9182"/>
                </a:lnTo>
                <a:lnTo>
                  <a:pt x="520674" y="11684"/>
                </a:lnTo>
                <a:lnTo>
                  <a:pt x="521665" y="11049"/>
                </a:lnTo>
                <a:lnTo>
                  <a:pt x="522605" y="10553"/>
                </a:lnTo>
                <a:lnTo>
                  <a:pt x="524357" y="9867"/>
                </a:lnTo>
                <a:lnTo>
                  <a:pt x="525284" y="9690"/>
                </a:lnTo>
                <a:lnTo>
                  <a:pt x="527685" y="9690"/>
                </a:lnTo>
                <a:lnTo>
                  <a:pt x="528751" y="10033"/>
                </a:lnTo>
                <a:lnTo>
                  <a:pt x="530225" y="11404"/>
                </a:lnTo>
                <a:lnTo>
                  <a:pt x="530606" y="12357"/>
                </a:lnTo>
                <a:lnTo>
                  <a:pt x="530606" y="14681"/>
                </a:lnTo>
                <a:lnTo>
                  <a:pt x="530606" y="16967"/>
                </a:lnTo>
                <a:lnTo>
                  <a:pt x="526427" y="22237"/>
                </a:lnTo>
                <a:lnTo>
                  <a:pt x="524814" y="22237"/>
                </a:lnTo>
                <a:lnTo>
                  <a:pt x="521982" y="18288"/>
                </a:lnTo>
                <a:lnTo>
                  <a:pt x="522414" y="17564"/>
                </a:lnTo>
                <a:lnTo>
                  <a:pt x="524103" y="16497"/>
                </a:lnTo>
                <a:lnTo>
                  <a:pt x="525195" y="16230"/>
                </a:lnTo>
                <a:lnTo>
                  <a:pt x="527227" y="16230"/>
                </a:lnTo>
                <a:lnTo>
                  <a:pt x="527913" y="16294"/>
                </a:lnTo>
                <a:lnTo>
                  <a:pt x="529310" y="16535"/>
                </a:lnTo>
                <a:lnTo>
                  <a:pt x="529971" y="16725"/>
                </a:lnTo>
                <a:lnTo>
                  <a:pt x="530606" y="16967"/>
                </a:lnTo>
                <a:lnTo>
                  <a:pt x="530606" y="14681"/>
                </a:lnTo>
                <a:lnTo>
                  <a:pt x="529971" y="14439"/>
                </a:lnTo>
                <a:lnTo>
                  <a:pt x="529247" y="14262"/>
                </a:lnTo>
                <a:lnTo>
                  <a:pt x="527608" y="14033"/>
                </a:lnTo>
                <a:lnTo>
                  <a:pt x="526796" y="13970"/>
                </a:lnTo>
                <a:lnTo>
                  <a:pt x="524535" y="13970"/>
                </a:lnTo>
                <a:lnTo>
                  <a:pt x="518515" y="18288"/>
                </a:lnTo>
                <a:lnTo>
                  <a:pt x="518579" y="20891"/>
                </a:lnTo>
                <a:lnTo>
                  <a:pt x="523379" y="24968"/>
                </a:lnTo>
                <a:lnTo>
                  <a:pt x="525780" y="24968"/>
                </a:lnTo>
                <a:lnTo>
                  <a:pt x="526986" y="24701"/>
                </a:lnTo>
                <a:lnTo>
                  <a:pt x="529361" y="23622"/>
                </a:lnTo>
                <a:lnTo>
                  <a:pt x="530339" y="22860"/>
                </a:lnTo>
                <a:lnTo>
                  <a:pt x="530821" y="22237"/>
                </a:lnTo>
                <a:lnTo>
                  <a:pt x="531114" y="21869"/>
                </a:lnTo>
                <a:lnTo>
                  <a:pt x="531279" y="23406"/>
                </a:lnTo>
                <a:lnTo>
                  <a:pt x="531507" y="23837"/>
                </a:lnTo>
                <a:lnTo>
                  <a:pt x="532320" y="24612"/>
                </a:lnTo>
                <a:lnTo>
                  <a:pt x="532917" y="24803"/>
                </a:lnTo>
                <a:lnTo>
                  <a:pt x="533882" y="24803"/>
                </a:lnTo>
                <a:lnTo>
                  <a:pt x="534377" y="24765"/>
                </a:lnTo>
                <a:lnTo>
                  <a:pt x="535292" y="24638"/>
                </a:lnTo>
                <a:lnTo>
                  <a:pt x="535292" y="21869"/>
                </a:lnTo>
                <a:lnTo>
                  <a:pt x="535292" y="21666"/>
                </a:lnTo>
                <a:close/>
              </a:path>
              <a:path w="608329" h="25400">
                <a:moveTo>
                  <a:pt x="554939" y="13017"/>
                </a:moveTo>
                <a:lnTo>
                  <a:pt x="550722" y="6858"/>
                </a:lnTo>
                <a:lnTo>
                  <a:pt x="548640" y="6858"/>
                </a:lnTo>
                <a:lnTo>
                  <a:pt x="542480" y="10668"/>
                </a:lnTo>
                <a:lnTo>
                  <a:pt x="542480" y="7124"/>
                </a:lnTo>
                <a:lnTo>
                  <a:pt x="539102" y="7124"/>
                </a:lnTo>
                <a:lnTo>
                  <a:pt x="539102" y="24638"/>
                </a:lnTo>
                <a:lnTo>
                  <a:pt x="542810" y="24638"/>
                </a:lnTo>
                <a:lnTo>
                  <a:pt x="542810" y="14249"/>
                </a:lnTo>
                <a:lnTo>
                  <a:pt x="543064" y="13449"/>
                </a:lnTo>
                <a:lnTo>
                  <a:pt x="547357" y="10160"/>
                </a:lnTo>
                <a:lnTo>
                  <a:pt x="549122" y="10160"/>
                </a:lnTo>
                <a:lnTo>
                  <a:pt x="549910" y="10541"/>
                </a:lnTo>
                <a:lnTo>
                  <a:pt x="550964" y="12052"/>
                </a:lnTo>
                <a:lnTo>
                  <a:pt x="551230" y="13246"/>
                </a:lnTo>
                <a:lnTo>
                  <a:pt x="551230" y="24638"/>
                </a:lnTo>
                <a:lnTo>
                  <a:pt x="554939" y="24638"/>
                </a:lnTo>
                <a:lnTo>
                  <a:pt x="554939" y="13017"/>
                </a:lnTo>
                <a:close/>
              </a:path>
              <a:path w="608329" h="25400">
                <a:moveTo>
                  <a:pt x="575830" y="24638"/>
                </a:moveTo>
                <a:lnTo>
                  <a:pt x="568617" y="14465"/>
                </a:lnTo>
                <a:lnTo>
                  <a:pt x="575449" y="7124"/>
                </a:lnTo>
                <a:lnTo>
                  <a:pt x="571474" y="7124"/>
                </a:lnTo>
                <a:lnTo>
                  <a:pt x="563321" y="15570"/>
                </a:lnTo>
                <a:lnTo>
                  <a:pt x="563321" y="0"/>
                </a:lnTo>
                <a:lnTo>
                  <a:pt x="559587" y="0"/>
                </a:lnTo>
                <a:lnTo>
                  <a:pt x="559587" y="24638"/>
                </a:lnTo>
                <a:lnTo>
                  <a:pt x="563321" y="24638"/>
                </a:lnTo>
                <a:lnTo>
                  <a:pt x="563321" y="19304"/>
                </a:lnTo>
                <a:lnTo>
                  <a:pt x="566216" y="16548"/>
                </a:lnTo>
                <a:lnTo>
                  <a:pt x="571881" y="24638"/>
                </a:lnTo>
                <a:lnTo>
                  <a:pt x="575830" y="24638"/>
                </a:lnTo>
                <a:close/>
              </a:path>
              <a:path w="608329" h="25400">
                <a:moveTo>
                  <a:pt x="594588" y="14211"/>
                </a:moveTo>
                <a:lnTo>
                  <a:pt x="590918" y="8470"/>
                </a:lnTo>
                <a:lnTo>
                  <a:pt x="590918" y="14643"/>
                </a:lnTo>
                <a:lnTo>
                  <a:pt x="580250" y="14643"/>
                </a:lnTo>
                <a:lnTo>
                  <a:pt x="584631" y="9588"/>
                </a:lnTo>
                <a:lnTo>
                  <a:pt x="586498" y="9588"/>
                </a:lnTo>
                <a:lnTo>
                  <a:pt x="590918" y="14643"/>
                </a:lnTo>
                <a:lnTo>
                  <a:pt x="590918" y="8470"/>
                </a:lnTo>
                <a:lnTo>
                  <a:pt x="589013" y="7277"/>
                </a:lnTo>
                <a:lnTo>
                  <a:pt x="587425" y="6858"/>
                </a:lnTo>
                <a:lnTo>
                  <a:pt x="583742" y="6858"/>
                </a:lnTo>
                <a:lnTo>
                  <a:pt x="576402" y="17157"/>
                </a:lnTo>
                <a:lnTo>
                  <a:pt x="576618" y="18313"/>
                </a:lnTo>
                <a:lnTo>
                  <a:pt x="584174" y="24968"/>
                </a:lnTo>
                <a:lnTo>
                  <a:pt x="586790" y="24968"/>
                </a:lnTo>
                <a:lnTo>
                  <a:pt x="587933" y="24777"/>
                </a:lnTo>
                <a:lnTo>
                  <a:pt x="590042" y="23990"/>
                </a:lnTo>
                <a:lnTo>
                  <a:pt x="590969" y="23444"/>
                </a:lnTo>
                <a:lnTo>
                  <a:pt x="592328" y="22237"/>
                </a:lnTo>
                <a:lnTo>
                  <a:pt x="592518" y="22072"/>
                </a:lnTo>
                <a:lnTo>
                  <a:pt x="593090" y="21310"/>
                </a:lnTo>
                <a:lnTo>
                  <a:pt x="593483" y="20459"/>
                </a:lnTo>
                <a:lnTo>
                  <a:pt x="590308" y="19532"/>
                </a:lnTo>
                <a:lnTo>
                  <a:pt x="589991" y="20358"/>
                </a:lnTo>
                <a:lnTo>
                  <a:pt x="589394" y="20993"/>
                </a:lnTo>
                <a:lnTo>
                  <a:pt x="587603" y="21996"/>
                </a:lnTo>
                <a:lnTo>
                  <a:pt x="586676" y="22237"/>
                </a:lnTo>
                <a:lnTo>
                  <a:pt x="584784" y="22237"/>
                </a:lnTo>
                <a:lnTo>
                  <a:pt x="580351" y="17106"/>
                </a:lnTo>
                <a:lnTo>
                  <a:pt x="594487" y="17106"/>
                </a:lnTo>
                <a:lnTo>
                  <a:pt x="594588" y="14643"/>
                </a:lnTo>
                <a:lnTo>
                  <a:pt x="594588" y="14211"/>
                </a:lnTo>
                <a:close/>
              </a:path>
              <a:path w="608329" h="25400">
                <a:moveTo>
                  <a:pt x="607885" y="6858"/>
                </a:moveTo>
                <a:lnTo>
                  <a:pt x="606945" y="6819"/>
                </a:lnTo>
                <a:lnTo>
                  <a:pt x="605840" y="6883"/>
                </a:lnTo>
                <a:lnTo>
                  <a:pt x="604799" y="7289"/>
                </a:lnTo>
                <a:lnTo>
                  <a:pt x="602818" y="8750"/>
                </a:lnTo>
                <a:lnTo>
                  <a:pt x="602018" y="9728"/>
                </a:lnTo>
                <a:lnTo>
                  <a:pt x="601408" y="10934"/>
                </a:lnTo>
                <a:lnTo>
                  <a:pt x="601408" y="7124"/>
                </a:lnTo>
                <a:lnTo>
                  <a:pt x="597966" y="7124"/>
                </a:lnTo>
                <a:lnTo>
                  <a:pt x="597966" y="24638"/>
                </a:lnTo>
                <a:lnTo>
                  <a:pt x="601675" y="24638"/>
                </a:lnTo>
                <a:lnTo>
                  <a:pt x="601675" y="13843"/>
                </a:lnTo>
                <a:lnTo>
                  <a:pt x="602157" y="12687"/>
                </a:lnTo>
                <a:lnTo>
                  <a:pt x="602945" y="11811"/>
                </a:lnTo>
                <a:lnTo>
                  <a:pt x="605167" y="10541"/>
                </a:lnTo>
                <a:lnTo>
                  <a:pt x="606450" y="10210"/>
                </a:lnTo>
                <a:lnTo>
                  <a:pt x="607885" y="10198"/>
                </a:lnTo>
                <a:lnTo>
                  <a:pt x="607885" y="6858"/>
                </a:lnTo>
                <a:close/>
              </a:path>
            </a:pathLst>
          </a:custGeom>
          <a:solidFill>
            <a:srgbClr val="003C8F"/>
          </a:solidFill>
        </p:spPr>
        <p:txBody>
          <a:bodyPr wrap="square" lIns="0" tIns="0" rIns="0" bIns="0" rtlCol="0"/>
          <a:lstStyle/>
          <a:p>
            <a:endParaRPr/>
          </a:p>
        </p:txBody>
      </p:sp>
      <p:grpSp>
        <p:nvGrpSpPr>
          <p:cNvPr id="79" name="object 79"/>
          <p:cNvGrpSpPr/>
          <p:nvPr/>
        </p:nvGrpSpPr>
        <p:grpSpPr>
          <a:xfrm>
            <a:off x="2416764" y="4123537"/>
            <a:ext cx="260985" cy="260985"/>
            <a:chOff x="2416764" y="4123537"/>
            <a:chExt cx="260985" cy="260985"/>
          </a:xfrm>
        </p:grpSpPr>
        <p:pic>
          <p:nvPicPr>
            <p:cNvPr id="80" name="object 80"/>
            <p:cNvPicPr/>
            <p:nvPr/>
          </p:nvPicPr>
          <p:blipFill>
            <a:blip r:embed="rId65" cstate="print"/>
            <a:stretch>
              <a:fillRect/>
            </a:stretch>
          </p:blipFill>
          <p:spPr>
            <a:xfrm>
              <a:off x="2421973" y="4128739"/>
              <a:ext cx="245746" cy="249957"/>
            </a:xfrm>
            <a:prstGeom prst="rect">
              <a:avLst/>
            </a:prstGeom>
          </p:spPr>
        </p:pic>
        <p:sp>
          <p:nvSpPr>
            <p:cNvPr id="81" name="object 81"/>
            <p:cNvSpPr/>
            <p:nvPr/>
          </p:nvSpPr>
          <p:spPr>
            <a:xfrm>
              <a:off x="2416764" y="4123537"/>
              <a:ext cx="260985" cy="260985"/>
            </a:xfrm>
            <a:custGeom>
              <a:avLst/>
              <a:gdLst/>
              <a:ahLst/>
              <a:cxnLst/>
              <a:rect l="l" t="t" r="r" b="b"/>
              <a:pathLst>
                <a:path w="260985" h="260985">
                  <a:moveTo>
                    <a:pt x="130261" y="0"/>
                  </a:moveTo>
                  <a:lnTo>
                    <a:pt x="79605" y="10246"/>
                  </a:lnTo>
                  <a:lnTo>
                    <a:pt x="38194" y="38171"/>
                  </a:lnTo>
                  <a:lnTo>
                    <a:pt x="10252" y="79557"/>
                  </a:lnTo>
                  <a:lnTo>
                    <a:pt x="0" y="130183"/>
                  </a:lnTo>
                  <a:lnTo>
                    <a:pt x="10252" y="180809"/>
                  </a:lnTo>
                  <a:lnTo>
                    <a:pt x="38194" y="222194"/>
                  </a:lnTo>
                  <a:lnTo>
                    <a:pt x="79605" y="250120"/>
                  </a:lnTo>
                  <a:lnTo>
                    <a:pt x="130261" y="260366"/>
                  </a:lnTo>
                  <a:lnTo>
                    <a:pt x="156016" y="255156"/>
                  </a:lnTo>
                  <a:lnTo>
                    <a:pt x="130261" y="255156"/>
                  </a:lnTo>
                  <a:lnTo>
                    <a:pt x="81628" y="245320"/>
                  </a:lnTo>
                  <a:lnTo>
                    <a:pt x="41872" y="218511"/>
                  </a:lnTo>
                  <a:lnTo>
                    <a:pt x="15046" y="178781"/>
                  </a:lnTo>
                  <a:lnTo>
                    <a:pt x="5203" y="130183"/>
                  </a:lnTo>
                  <a:lnTo>
                    <a:pt x="15046" y="81585"/>
                  </a:lnTo>
                  <a:lnTo>
                    <a:pt x="41872" y="41855"/>
                  </a:lnTo>
                  <a:lnTo>
                    <a:pt x="81628" y="15046"/>
                  </a:lnTo>
                  <a:lnTo>
                    <a:pt x="130261" y="5209"/>
                  </a:lnTo>
                  <a:lnTo>
                    <a:pt x="156016" y="5209"/>
                  </a:lnTo>
                  <a:lnTo>
                    <a:pt x="130261" y="0"/>
                  </a:lnTo>
                  <a:close/>
                </a:path>
                <a:path w="260985" h="260985">
                  <a:moveTo>
                    <a:pt x="260481" y="129987"/>
                  </a:moveTo>
                  <a:lnTo>
                    <a:pt x="258000" y="129987"/>
                  </a:lnTo>
                  <a:lnTo>
                    <a:pt x="258128" y="130183"/>
                  </a:lnTo>
                  <a:lnTo>
                    <a:pt x="233098" y="201216"/>
                  </a:lnTo>
                  <a:lnTo>
                    <a:pt x="205854" y="229676"/>
                  </a:lnTo>
                  <a:lnTo>
                    <a:pt x="170822" y="248410"/>
                  </a:lnTo>
                  <a:lnTo>
                    <a:pt x="130261" y="255156"/>
                  </a:lnTo>
                  <a:lnTo>
                    <a:pt x="156016" y="255156"/>
                  </a:lnTo>
                  <a:lnTo>
                    <a:pt x="180917" y="250120"/>
                  </a:lnTo>
                  <a:lnTo>
                    <a:pt x="222327" y="222194"/>
                  </a:lnTo>
                  <a:lnTo>
                    <a:pt x="250269" y="180809"/>
                  </a:lnTo>
                  <a:lnTo>
                    <a:pt x="260521" y="130183"/>
                  </a:lnTo>
                  <a:lnTo>
                    <a:pt x="260481" y="129987"/>
                  </a:lnTo>
                  <a:close/>
                </a:path>
                <a:path w="260985" h="260985">
                  <a:moveTo>
                    <a:pt x="156016" y="5209"/>
                  </a:moveTo>
                  <a:lnTo>
                    <a:pt x="130261" y="5209"/>
                  </a:lnTo>
                  <a:lnTo>
                    <a:pt x="171398" y="12155"/>
                  </a:lnTo>
                  <a:lnTo>
                    <a:pt x="206806" y="31418"/>
                  </a:lnTo>
                  <a:lnTo>
                    <a:pt x="234116" y="60636"/>
                  </a:lnTo>
                  <a:lnTo>
                    <a:pt x="250959" y="97448"/>
                  </a:lnTo>
                  <a:lnTo>
                    <a:pt x="257915" y="130070"/>
                  </a:lnTo>
                  <a:lnTo>
                    <a:pt x="260481" y="129987"/>
                  </a:lnTo>
                  <a:lnTo>
                    <a:pt x="250269" y="79557"/>
                  </a:lnTo>
                  <a:lnTo>
                    <a:pt x="222327" y="38171"/>
                  </a:lnTo>
                  <a:lnTo>
                    <a:pt x="180917" y="10246"/>
                  </a:lnTo>
                  <a:lnTo>
                    <a:pt x="156016" y="5209"/>
                  </a:lnTo>
                  <a:close/>
                </a:path>
              </a:pathLst>
            </a:custGeom>
            <a:solidFill>
              <a:srgbClr val="9EC069"/>
            </a:solidFill>
          </p:spPr>
          <p:txBody>
            <a:bodyPr wrap="square" lIns="0" tIns="0" rIns="0" bIns="0" rtlCol="0"/>
            <a:lstStyle/>
            <a:p>
              <a:endParaRPr/>
            </a:p>
          </p:txBody>
        </p:sp>
        <p:pic>
          <p:nvPicPr>
            <p:cNvPr id="82" name="object 82"/>
            <p:cNvPicPr/>
            <p:nvPr/>
          </p:nvPicPr>
          <p:blipFill>
            <a:blip r:embed="rId66" cstate="print"/>
            <a:stretch>
              <a:fillRect/>
            </a:stretch>
          </p:blipFill>
          <p:spPr>
            <a:xfrm>
              <a:off x="2513910" y="4173382"/>
              <a:ext cx="160765" cy="159246"/>
            </a:xfrm>
            <a:prstGeom prst="rect">
              <a:avLst/>
            </a:prstGeom>
          </p:spPr>
        </p:pic>
        <p:pic>
          <p:nvPicPr>
            <p:cNvPr id="83" name="object 83"/>
            <p:cNvPicPr/>
            <p:nvPr/>
          </p:nvPicPr>
          <p:blipFill>
            <a:blip r:embed="rId67" cstate="print"/>
            <a:stretch>
              <a:fillRect/>
            </a:stretch>
          </p:blipFill>
          <p:spPr>
            <a:xfrm>
              <a:off x="2543337" y="4235537"/>
              <a:ext cx="131554" cy="99312"/>
            </a:xfrm>
            <a:prstGeom prst="rect">
              <a:avLst/>
            </a:prstGeom>
          </p:spPr>
        </p:pic>
        <p:pic>
          <p:nvPicPr>
            <p:cNvPr id="84" name="object 84"/>
            <p:cNvPicPr/>
            <p:nvPr/>
          </p:nvPicPr>
          <p:blipFill>
            <a:blip r:embed="rId68" cstate="print"/>
            <a:stretch>
              <a:fillRect/>
            </a:stretch>
          </p:blipFill>
          <p:spPr>
            <a:xfrm>
              <a:off x="2544574" y="4254631"/>
              <a:ext cx="63326" cy="79420"/>
            </a:xfrm>
            <a:prstGeom prst="rect">
              <a:avLst/>
            </a:prstGeom>
          </p:spPr>
        </p:pic>
      </p:grpSp>
      <p:pic>
        <p:nvPicPr>
          <p:cNvPr id="85" name="object 85"/>
          <p:cNvPicPr/>
          <p:nvPr/>
        </p:nvPicPr>
        <p:blipFill>
          <a:blip r:embed="rId69" cstate="print"/>
          <a:stretch>
            <a:fillRect/>
          </a:stretch>
        </p:blipFill>
        <p:spPr>
          <a:xfrm>
            <a:off x="2741519" y="4162044"/>
            <a:ext cx="498203" cy="183357"/>
          </a:xfrm>
          <a:prstGeom prst="rect">
            <a:avLst/>
          </a:prstGeom>
        </p:spPr>
      </p:pic>
      <p:pic>
        <p:nvPicPr>
          <p:cNvPr id="86" name="object 86"/>
          <p:cNvPicPr/>
          <p:nvPr/>
        </p:nvPicPr>
        <p:blipFill>
          <a:blip r:embed="rId70" cstate="print"/>
          <a:stretch>
            <a:fillRect/>
          </a:stretch>
        </p:blipFill>
        <p:spPr>
          <a:xfrm>
            <a:off x="5507123" y="4404859"/>
            <a:ext cx="746056" cy="306280"/>
          </a:xfrm>
          <a:prstGeom prst="rect">
            <a:avLst/>
          </a:prstGeom>
        </p:spPr>
      </p:pic>
      <p:pic>
        <p:nvPicPr>
          <p:cNvPr id="87" name="object 87"/>
          <p:cNvPicPr/>
          <p:nvPr/>
        </p:nvPicPr>
        <p:blipFill>
          <a:blip r:embed="rId71" cstate="print"/>
          <a:stretch>
            <a:fillRect/>
          </a:stretch>
        </p:blipFill>
        <p:spPr>
          <a:xfrm>
            <a:off x="4431991" y="5507549"/>
            <a:ext cx="640637" cy="258160"/>
          </a:xfrm>
          <a:prstGeom prst="rect">
            <a:avLst/>
          </a:prstGeom>
        </p:spPr>
      </p:pic>
      <p:pic>
        <p:nvPicPr>
          <p:cNvPr id="88" name="object 88"/>
          <p:cNvPicPr/>
          <p:nvPr/>
        </p:nvPicPr>
        <p:blipFill>
          <a:blip r:embed="rId72" cstate="print"/>
          <a:stretch>
            <a:fillRect/>
          </a:stretch>
        </p:blipFill>
        <p:spPr>
          <a:xfrm>
            <a:off x="8181619" y="4741455"/>
            <a:ext cx="688275" cy="411116"/>
          </a:xfrm>
          <a:prstGeom prst="rect">
            <a:avLst/>
          </a:prstGeom>
        </p:spPr>
      </p:pic>
      <p:pic>
        <p:nvPicPr>
          <p:cNvPr id="89" name="object 89"/>
          <p:cNvPicPr/>
          <p:nvPr/>
        </p:nvPicPr>
        <p:blipFill>
          <a:blip r:embed="rId73" cstate="print"/>
          <a:stretch>
            <a:fillRect/>
          </a:stretch>
        </p:blipFill>
        <p:spPr>
          <a:xfrm>
            <a:off x="8323853" y="1253733"/>
            <a:ext cx="366349" cy="366132"/>
          </a:xfrm>
          <a:prstGeom prst="rect">
            <a:avLst/>
          </a:prstGeom>
        </p:spPr>
      </p:pic>
      <p:pic>
        <p:nvPicPr>
          <p:cNvPr id="90" name="object 90"/>
          <p:cNvPicPr/>
          <p:nvPr/>
        </p:nvPicPr>
        <p:blipFill>
          <a:blip r:embed="rId74" cstate="print"/>
          <a:stretch>
            <a:fillRect/>
          </a:stretch>
        </p:blipFill>
        <p:spPr>
          <a:xfrm>
            <a:off x="2395321" y="5245187"/>
            <a:ext cx="700879" cy="462298"/>
          </a:xfrm>
          <a:prstGeom prst="rect">
            <a:avLst/>
          </a:prstGeom>
        </p:spPr>
      </p:pic>
      <p:pic>
        <p:nvPicPr>
          <p:cNvPr id="91" name="object 91"/>
          <p:cNvPicPr/>
          <p:nvPr/>
        </p:nvPicPr>
        <p:blipFill>
          <a:blip r:embed="rId75" cstate="print"/>
          <a:stretch>
            <a:fillRect/>
          </a:stretch>
        </p:blipFill>
        <p:spPr>
          <a:xfrm>
            <a:off x="5901292" y="5936081"/>
            <a:ext cx="672693" cy="257157"/>
          </a:xfrm>
          <a:prstGeom prst="rect">
            <a:avLst/>
          </a:prstGeom>
        </p:spPr>
      </p:pic>
      <p:pic>
        <p:nvPicPr>
          <p:cNvPr id="92" name="object 92"/>
          <p:cNvPicPr/>
          <p:nvPr/>
        </p:nvPicPr>
        <p:blipFill>
          <a:blip r:embed="rId76" cstate="print"/>
          <a:stretch>
            <a:fillRect/>
          </a:stretch>
        </p:blipFill>
        <p:spPr>
          <a:xfrm>
            <a:off x="2432630" y="5840114"/>
            <a:ext cx="485015" cy="381298"/>
          </a:xfrm>
          <a:prstGeom prst="rect">
            <a:avLst/>
          </a:prstGeom>
        </p:spPr>
      </p:pic>
      <p:pic>
        <p:nvPicPr>
          <p:cNvPr id="93" name="object 93"/>
          <p:cNvPicPr/>
          <p:nvPr/>
        </p:nvPicPr>
        <p:blipFill>
          <a:blip r:embed="rId77" cstate="print"/>
          <a:stretch>
            <a:fillRect/>
          </a:stretch>
        </p:blipFill>
        <p:spPr>
          <a:xfrm>
            <a:off x="7064085" y="3699567"/>
            <a:ext cx="404258" cy="404024"/>
          </a:xfrm>
          <a:prstGeom prst="rect">
            <a:avLst/>
          </a:prstGeom>
        </p:spPr>
      </p:pic>
      <p:pic>
        <p:nvPicPr>
          <p:cNvPr id="94" name="object 94"/>
          <p:cNvPicPr/>
          <p:nvPr/>
        </p:nvPicPr>
        <p:blipFill>
          <a:blip r:embed="rId78" cstate="print"/>
          <a:stretch>
            <a:fillRect/>
          </a:stretch>
        </p:blipFill>
        <p:spPr>
          <a:xfrm>
            <a:off x="9253855" y="2391833"/>
            <a:ext cx="516452" cy="479163"/>
          </a:xfrm>
          <a:prstGeom prst="rect">
            <a:avLst/>
          </a:prstGeom>
        </p:spPr>
      </p:pic>
      <p:grpSp>
        <p:nvGrpSpPr>
          <p:cNvPr id="95" name="object 95"/>
          <p:cNvGrpSpPr/>
          <p:nvPr/>
        </p:nvGrpSpPr>
        <p:grpSpPr>
          <a:xfrm>
            <a:off x="3409570" y="5768073"/>
            <a:ext cx="427990" cy="453390"/>
            <a:chOff x="3409570" y="5768073"/>
            <a:chExt cx="427990" cy="453390"/>
          </a:xfrm>
        </p:grpSpPr>
        <p:pic>
          <p:nvPicPr>
            <p:cNvPr id="96" name="object 96"/>
            <p:cNvPicPr/>
            <p:nvPr/>
          </p:nvPicPr>
          <p:blipFill>
            <a:blip r:embed="rId79" cstate="print"/>
            <a:stretch>
              <a:fillRect/>
            </a:stretch>
          </p:blipFill>
          <p:spPr>
            <a:xfrm>
              <a:off x="3409570" y="5768073"/>
              <a:ext cx="427661" cy="417196"/>
            </a:xfrm>
            <a:prstGeom prst="rect">
              <a:avLst/>
            </a:prstGeom>
          </p:spPr>
        </p:pic>
        <p:sp>
          <p:nvSpPr>
            <p:cNvPr id="97" name="object 97"/>
            <p:cNvSpPr/>
            <p:nvPr/>
          </p:nvSpPr>
          <p:spPr>
            <a:xfrm>
              <a:off x="3412248" y="6218681"/>
              <a:ext cx="393700" cy="3175"/>
            </a:xfrm>
            <a:custGeom>
              <a:avLst/>
              <a:gdLst/>
              <a:ahLst/>
              <a:cxnLst/>
              <a:rect l="l" t="t" r="r" b="b"/>
              <a:pathLst>
                <a:path w="393700" h="3175">
                  <a:moveTo>
                    <a:pt x="11430" y="2743"/>
                  </a:moveTo>
                  <a:lnTo>
                    <a:pt x="10807" y="2070"/>
                  </a:lnTo>
                  <a:lnTo>
                    <a:pt x="8597" y="698"/>
                  </a:lnTo>
                  <a:lnTo>
                    <a:pt x="7289" y="355"/>
                  </a:lnTo>
                  <a:lnTo>
                    <a:pt x="4495" y="355"/>
                  </a:lnTo>
                  <a:lnTo>
                    <a:pt x="3340" y="584"/>
                  </a:lnTo>
                  <a:lnTo>
                    <a:pt x="1320" y="1549"/>
                  </a:lnTo>
                  <a:lnTo>
                    <a:pt x="457" y="2209"/>
                  </a:lnTo>
                  <a:lnTo>
                    <a:pt x="0" y="2743"/>
                  </a:lnTo>
                  <a:lnTo>
                    <a:pt x="11430" y="2743"/>
                  </a:lnTo>
                  <a:close/>
                </a:path>
                <a:path w="393700" h="3175">
                  <a:moveTo>
                    <a:pt x="46672" y="927"/>
                  </a:moveTo>
                  <a:lnTo>
                    <a:pt x="44056" y="927"/>
                  </a:lnTo>
                  <a:lnTo>
                    <a:pt x="44056" y="2743"/>
                  </a:lnTo>
                  <a:lnTo>
                    <a:pt x="46672" y="2743"/>
                  </a:lnTo>
                  <a:lnTo>
                    <a:pt x="46672" y="927"/>
                  </a:lnTo>
                  <a:close/>
                </a:path>
                <a:path w="393700" h="3175">
                  <a:moveTo>
                    <a:pt x="162839" y="0"/>
                  </a:moveTo>
                  <a:lnTo>
                    <a:pt x="160235" y="0"/>
                  </a:lnTo>
                  <a:lnTo>
                    <a:pt x="160235" y="2743"/>
                  </a:lnTo>
                  <a:lnTo>
                    <a:pt x="162839" y="2743"/>
                  </a:lnTo>
                  <a:lnTo>
                    <a:pt x="162839" y="0"/>
                  </a:lnTo>
                  <a:close/>
                </a:path>
                <a:path w="393700" h="3175">
                  <a:moveTo>
                    <a:pt x="268846" y="927"/>
                  </a:moveTo>
                  <a:lnTo>
                    <a:pt x="266230" y="927"/>
                  </a:lnTo>
                  <a:lnTo>
                    <a:pt x="266230" y="2743"/>
                  </a:lnTo>
                  <a:lnTo>
                    <a:pt x="268846" y="2743"/>
                  </a:lnTo>
                  <a:lnTo>
                    <a:pt x="268846" y="927"/>
                  </a:lnTo>
                  <a:close/>
                </a:path>
                <a:path w="393700" h="3175">
                  <a:moveTo>
                    <a:pt x="352145" y="0"/>
                  </a:moveTo>
                  <a:lnTo>
                    <a:pt x="349529" y="0"/>
                  </a:lnTo>
                  <a:lnTo>
                    <a:pt x="349529" y="2743"/>
                  </a:lnTo>
                  <a:lnTo>
                    <a:pt x="352145" y="2743"/>
                  </a:lnTo>
                  <a:lnTo>
                    <a:pt x="352145" y="0"/>
                  </a:lnTo>
                  <a:close/>
                </a:path>
                <a:path w="393700" h="3175">
                  <a:moveTo>
                    <a:pt x="393306" y="0"/>
                  </a:moveTo>
                  <a:lnTo>
                    <a:pt x="390690" y="0"/>
                  </a:lnTo>
                  <a:lnTo>
                    <a:pt x="390690" y="2743"/>
                  </a:lnTo>
                  <a:lnTo>
                    <a:pt x="393306" y="2743"/>
                  </a:lnTo>
                  <a:lnTo>
                    <a:pt x="393306" y="0"/>
                  </a:lnTo>
                  <a:close/>
                </a:path>
              </a:pathLst>
            </a:custGeom>
            <a:solidFill>
              <a:srgbClr val="00617D"/>
            </a:solidFill>
          </p:spPr>
          <p:txBody>
            <a:bodyPr wrap="square" lIns="0" tIns="0" rIns="0" bIns="0" rtlCol="0"/>
            <a:lstStyle/>
            <a:p>
              <a:endParaRPr/>
            </a:p>
          </p:txBody>
        </p:sp>
      </p:grpSp>
      <p:pic>
        <p:nvPicPr>
          <p:cNvPr id="98" name="object 98"/>
          <p:cNvPicPr/>
          <p:nvPr/>
        </p:nvPicPr>
        <p:blipFill>
          <a:blip r:embed="rId80" cstate="print"/>
          <a:stretch>
            <a:fillRect/>
          </a:stretch>
        </p:blipFill>
        <p:spPr>
          <a:xfrm>
            <a:off x="2468675" y="2431144"/>
            <a:ext cx="451565" cy="414077"/>
          </a:xfrm>
          <a:prstGeom prst="rect">
            <a:avLst/>
          </a:prstGeom>
        </p:spPr>
      </p:pic>
      <p:sp>
        <p:nvSpPr>
          <p:cNvPr id="99" name="object 99"/>
          <p:cNvSpPr/>
          <p:nvPr/>
        </p:nvSpPr>
        <p:spPr>
          <a:xfrm>
            <a:off x="534634" y="1353785"/>
            <a:ext cx="1413510" cy="1413510"/>
          </a:xfrm>
          <a:custGeom>
            <a:avLst/>
            <a:gdLst/>
            <a:ahLst/>
            <a:cxnLst/>
            <a:rect l="l" t="t" r="r" b="b"/>
            <a:pathLst>
              <a:path w="1413510" h="1413510">
                <a:moveTo>
                  <a:pt x="706582" y="0"/>
                </a:moveTo>
                <a:lnTo>
                  <a:pt x="658205" y="1630"/>
                </a:lnTo>
                <a:lnTo>
                  <a:pt x="610703" y="6450"/>
                </a:lnTo>
                <a:lnTo>
                  <a:pt x="564181" y="14355"/>
                </a:lnTo>
                <a:lnTo>
                  <a:pt x="518744" y="25239"/>
                </a:lnTo>
                <a:lnTo>
                  <a:pt x="474498" y="38998"/>
                </a:lnTo>
                <a:lnTo>
                  <a:pt x="431548" y="55526"/>
                </a:lnTo>
                <a:lnTo>
                  <a:pt x="389999" y="74718"/>
                </a:lnTo>
                <a:lnTo>
                  <a:pt x="349956" y="96469"/>
                </a:lnTo>
                <a:lnTo>
                  <a:pt x="311525" y="120673"/>
                </a:lnTo>
                <a:lnTo>
                  <a:pt x="274810" y="147225"/>
                </a:lnTo>
                <a:lnTo>
                  <a:pt x="239918" y="176020"/>
                </a:lnTo>
                <a:lnTo>
                  <a:pt x="206953" y="206953"/>
                </a:lnTo>
                <a:lnTo>
                  <a:pt x="176020" y="239918"/>
                </a:lnTo>
                <a:lnTo>
                  <a:pt x="147225" y="274811"/>
                </a:lnTo>
                <a:lnTo>
                  <a:pt x="120673" y="311525"/>
                </a:lnTo>
                <a:lnTo>
                  <a:pt x="96469" y="349956"/>
                </a:lnTo>
                <a:lnTo>
                  <a:pt x="74718" y="389999"/>
                </a:lnTo>
                <a:lnTo>
                  <a:pt x="55526" y="431548"/>
                </a:lnTo>
                <a:lnTo>
                  <a:pt x="38998" y="474498"/>
                </a:lnTo>
                <a:lnTo>
                  <a:pt x="25239" y="518744"/>
                </a:lnTo>
                <a:lnTo>
                  <a:pt x="14355" y="564181"/>
                </a:lnTo>
                <a:lnTo>
                  <a:pt x="6450" y="610703"/>
                </a:lnTo>
                <a:lnTo>
                  <a:pt x="1630" y="658205"/>
                </a:lnTo>
                <a:lnTo>
                  <a:pt x="0" y="706582"/>
                </a:lnTo>
                <a:lnTo>
                  <a:pt x="1630" y="754959"/>
                </a:lnTo>
                <a:lnTo>
                  <a:pt x="6450" y="802461"/>
                </a:lnTo>
                <a:lnTo>
                  <a:pt x="14355" y="848983"/>
                </a:lnTo>
                <a:lnTo>
                  <a:pt x="25239" y="894419"/>
                </a:lnTo>
                <a:lnTo>
                  <a:pt x="38998" y="938665"/>
                </a:lnTo>
                <a:lnTo>
                  <a:pt x="55526" y="981615"/>
                </a:lnTo>
                <a:lnTo>
                  <a:pt x="74718" y="1023164"/>
                </a:lnTo>
                <a:lnTo>
                  <a:pt x="96469" y="1063207"/>
                </a:lnTo>
                <a:lnTo>
                  <a:pt x="120673" y="1101638"/>
                </a:lnTo>
                <a:lnTo>
                  <a:pt x="147225" y="1138353"/>
                </a:lnTo>
                <a:lnTo>
                  <a:pt x="176020" y="1173245"/>
                </a:lnTo>
                <a:lnTo>
                  <a:pt x="206953" y="1206211"/>
                </a:lnTo>
                <a:lnTo>
                  <a:pt x="239918" y="1237144"/>
                </a:lnTo>
                <a:lnTo>
                  <a:pt x="274810" y="1265939"/>
                </a:lnTo>
                <a:lnTo>
                  <a:pt x="311525" y="1292491"/>
                </a:lnTo>
                <a:lnTo>
                  <a:pt x="349956" y="1316695"/>
                </a:lnTo>
                <a:lnTo>
                  <a:pt x="389999" y="1338445"/>
                </a:lnTo>
                <a:lnTo>
                  <a:pt x="431548" y="1357637"/>
                </a:lnTo>
                <a:lnTo>
                  <a:pt x="474498" y="1374165"/>
                </a:lnTo>
                <a:lnTo>
                  <a:pt x="518744" y="1387924"/>
                </a:lnTo>
                <a:lnTo>
                  <a:pt x="564181" y="1398809"/>
                </a:lnTo>
                <a:lnTo>
                  <a:pt x="610703" y="1406714"/>
                </a:lnTo>
                <a:lnTo>
                  <a:pt x="658205" y="1411534"/>
                </a:lnTo>
                <a:lnTo>
                  <a:pt x="706582" y="1413164"/>
                </a:lnTo>
                <a:lnTo>
                  <a:pt x="754958" y="1411534"/>
                </a:lnTo>
                <a:lnTo>
                  <a:pt x="802460" y="1406714"/>
                </a:lnTo>
                <a:lnTo>
                  <a:pt x="848982" y="1398809"/>
                </a:lnTo>
                <a:lnTo>
                  <a:pt x="894419" y="1387924"/>
                </a:lnTo>
                <a:lnTo>
                  <a:pt x="938665" y="1374165"/>
                </a:lnTo>
                <a:lnTo>
                  <a:pt x="981615" y="1357637"/>
                </a:lnTo>
                <a:lnTo>
                  <a:pt x="1023164" y="1338445"/>
                </a:lnTo>
                <a:lnTo>
                  <a:pt x="1063207" y="1316695"/>
                </a:lnTo>
                <a:lnTo>
                  <a:pt x="1101638" y="1292491"/>
                </a:lnTo>
                <a:lnTo>
                  <a:pt x="1138353" y="1265939"/>
                </a:lnTo>
                <a:lnTo>
                  <a:pt x="1173245" y="1237144"/>
                </a:lnTo>
                <a:lnTo>
                  <a:pt x="1206210" y="1206211"/>
                </a:lnTo>
                <a:lnTo>
                  <a:pt x="1237143" y="1173245"/>
                </a:lnTo>
                <a:lnTo>
                  <a:pt x="1265938" y="1138353"/>
                </a:lnTo>
                <a:lnTo>
                  <a:pt x="1292490" y="1101638"/>
                </a:lnTo>
                <a:lnTo>
                  <a:pt x="1316694" y="1063207"/>
                </a:lnTo>
                <a:lnTo>
                  <a:pt x="1338445" y="1023164"/>
                </a:lnTo>
                <a:lnTo>
                  <a:pt x="1357637" y="981615"/>
                </a:lnTo>
                <a:lnTo>
                  <a:pt x="1374165" y="938665"/>
                </a:lnTo>
                <a:lnTo>
                  <a:pt x="1387924" y="894419"/>
                </a:lnTo>
                <a:lnTo>
                  <a:pt x="1398808" y="848983"/>
                </a:lnTo>
                <a:lnTo>
                  <a:pt x="1406713" y="802461"/>
                </a:lnTo>
                <a:lnTo>
                  <a:pt x="1411533" y="754959"/>
                </a:lnTo>
                <a:lnTo>
                  <a:pt x="1413164" y="706582"/>
                </a:lnTo>
                <a:lnTo>
                  <a:pt x="1411533" y="658205"/>
                </a:lnTo>
                <a:lnTo>
                  <a:pt x="1406713" y="610703"/>
                </a:lnTo>
                <a:lnTo>
                  <a:pt x="1398808" y="564181"/>
                </a:lnTo>
                <a:lnTo>
                  <a:pt x="1387924" y="518744"/>
                </a:lnTo>
                <a:lnTo>
                  <a:pt x="1374165" y="474498"/>
                </a:lnTo>
                <a:lnTo>
                  <a:pt x="1357637" y="431548"/>
                </a:lnTo>
                <a:lnTo>
                  <a:pt x="1338445" y="389999"/>
                </a:lnTo>
                <a:lnTo>
                  <a:pt x="1316694" y="349956"/>
                </a:lnTo>
                <a:lnTo>
                  <a:pt x="1292490" y="311525"/>
                </a:lnTo>
                <a:lnTo>
                  <a:pt x="1265938" y="274811"/>
                </a:lnTo>
                <a:lnTo>
                  <a:pt x="1237143" y="239918"/>
                </a:lnTo>
                <a:lnTo>
                  <a:pt x="1206210" y="206953"/>
                </a:lnTo>
                <a:lnTo>
                  <a:pt x="1173245" y="176020"/>
                </a:lnTo>
                <a:lnTo>
                  <a:pt x="1138353" y="147225"/>
                </a:lnTo>
                <a:lnTo>
                  <a:pt x="1101638" y="120673"/>
                </a:lnTo>
                <a:lnTo>
                  <a:pt x="1063207" y="96469"/>
                </a:lnTo>
                <a:lnTo>
                  <a:pt x="1023164" y="74718"/>
                </a:lnTo>
                <a:lnTo>
                  <a:pt x="981615" y="55526"/>
                </a:lnTo>
                <a:lnTo>
                  <a:pt x="938665" y="38998"/>
                </a:lnTo>
                <a:lnTo>
                  <a:pt x="894419" y="25239"/>
                </a:lnTo>
                <a:lnTo>
                  <a:pt x="848982" y="14355"/>
                </a:lnTo>
                <a:lnTo>
                  <a:pt x="802460" y="6450"/>
                </a:lnTo>
                <a:lnTo>
                  <a:pt x="754958" y="1630"/>
                </a:lnTo>
                <a:lnTo>
                  <a:pt x="706582" y="0"/>
                </a:lnTo>
                <a:close/>
              </a:path>
            </a:pathLst>
          </a:custGeom>
          <a:solidFill>
            <a:srgbClr val="AD7C2C"/>
          </a:solidFill>
        </p:spPr>
        <p:txBody>
          <a:bodyPr wrap="square" lIns="0" tIns="0" rIns="0" bIns="0" rtlCol="0"/>
          <a:lstStyle/>
          <a:p>
            <a:endParaRPr/>
          </a:p>
        </p:txBody>
      </p:sp>
      <p:sp>
        <p:nvSpPr>
          <p:cNvPr id="100" name="object 100"/>
          <p:cNvSpPr txBox="1"/>
          <p:nvPr/>
        </p:nvSpPr>
        <p:spPr>
          <a:xfrm>
            <a:off x="780047" y="1578355"/>
            <a:ext cx="923290" cy="942975"/>
          </a:xfrm>
          <a:prstGeom prst="rect">
            <a:avLst/>
          </a:prstGeom>
        </p:spPr>
        <p:txBody>
          <a:bodyPr vert="horz" wrap="square" lIns="0" tIns="12700" rIns="0" bIns="0" rtlCol="0">
            <a:spAutoFit/>
          </a:bodyPr>
          <a:lstStyle/>
          <a:p>
            <a:pPr algn="ctr">
              <a:lnSpc>
                <a:spcPct val="100000"/>
              </a:lnSpc>
              <a:spcBef>
                <a:spcPts val="100"/>
              </a:spcBef>
            </a:pPr>
            <a:r>
              <a:rPr sz="1200" spc="-10" dirty="0">
                <a:solidFill>
                  <a:srgbClr val="FFFFFF"/>
                </a:solidFill>
                <a:latin typeface="GillSans-Light"/>
                <a:cs typeface="GillSans-Light"/>
              </a:rPr>
              <a:t>jaarlijks</a:t>
            </a:r>
            <a:endParaRPr sz="1200">
              <a:latin typeface="GillSans-Light"/>
              <a:cs typeface="GillSans-Light"/>
            </a:endParaRPr>
          </a:p>
          <a:p>
            <a:pPr algn="ctr">
              <a:lnSpc>
                <a:spcPts val="1430"/>
              </a:lnSpc>
              <a:spcBef>
                <a:spcPts val="45"/>
              </a:spcBef>
            </a:pPr>
            <a:r>
              <a:rPr sz="1200" b="1" spc="-10" dirty="0">
                <a:solidFill>
                  <a:srgbClr val="FFFFFF"/>
                </a:solidFill>
                <a:latin typeface="Arial"/>
                <a:cs typeface="Arial"/>
              </a:rPr>
              <a:t>100.000</a:t>
            </a:r>
            <a:endParaRPr sz="1200">
              <a:latin typeface="Arial"/>
              <a:cs typeface="Arial"/>
            </a:endParaRPr>
          </a:p>
          <a:p>
            <a:pPr algn="ctr">
              <a:lnSpc>
                <a:spcPts val="1430"/>
              </a:lnSpc>
            </a:pPr>
            <a:r>
              <a:rPr sz="1200" dirty="0">
                <a:solidFill>
                  <a:srgbClr val="FFFFFF"/>
                </a:solidFill>
                <a:latin typeface="GillSans-Light"/>
                <a:cs typeface="GillSans-Light"/>
              </a:rPr>
              <a:t>mensen</a:t>
            </a:r>
            <a:r>
              <a:rPr sz="1200" spc="-15" dirty="0">
                <a:solidFill>
                  <a:srgbClr val="FFFFFF"/>
                </a:solidFill>
                <a:latin typeface="GillSans-Light"/>
                <a:cs typeface="GillSans-Light"/>
              </a:rPr>
              <a:t> </a:t>
            </a:r>
            <a:r>
              <a:rPr sz="1200" dirty="0">
                <a:solidFill>
                  <a:srgbClr val="FFFFFF"/>
                </a:solidFill>
                <a:latin typeface="GillSans-Light"/>
                <a:cs typeface="GillSans-Light"/>
              </a:rPr>
              <a:t>bij</a:t>
            </a:r>
            <a:r>
              <a:rPr sz="1200" spc="-15" dirty="0">
                <a:solidFill>
                  <a:srgbClr val="FFFFFF"/>
                </a:solidFill>
                <a:latin typeface="GillSans-Light"/>
                <a:cs typeface="GillSans-Light"/>
              </a:rPr>
              <a:t> </a:t>
            </a:r>
            <a:r>
              <a:rPr sz="1200" spc="-25" dirty="0">
                <a:solidFill>
                  <a:srgbClr val="FFFFFF"/>
                </a:solidFill>
                <a:latin typeface="GillSans-Light"/>
                <a:cs typeface="GillSans-Light"/>
              </a:rPr>
              <a:t>wie</a:t>
            </a:r>
            <a:endParaRPr sz="1200">
              <a:latin typeface="GillSans-Light"/>
              <a:cs typeface="GillSans-Light"/>
            </a:endParaRPr>
          </a:p>
          <a:p>
            <a:pPr marL="59690" marR="52705" algn="ctr">
              <a:lnSpc>
                <a:spcPts val="1390"/>
              </a:lnSpc>
              <a:spcBef>
                <a:spcPts val="140"/>
              </a:spcBef>
            </a:pPr>
            <a:r>
              <a:rPr sz="1200" dirty="0">
                <a:solidFill>
                  <a:srgbClr val="FFFFFF"/>
                </a:solidFill>
                <a:latin typeface="GillSans-Light"/>
                <a:cs typeface="GillSans-Light"/>
              </a:rPr>
              <a:t>kanker</a:t>
            </a:r>
            <a:r>
              <a:rPr sz="1200" spc="-5" dirty="0">
                <a:solidFill>
                  <a:srgbClr val="FFFFFF"/>
                </a:solidFill>
                <a:latin typeface="GillSans-Light"/>
                <a:cs typeface="GillSans-Light"/>
              </a:rPr>
              <a:t> </a:t>
            </a:r>
            <a:r>
              <a:rPr sz="1200" spc="-10" dirty="0">
                <a:solidFill>
                  <a:srgbClr val="FFFFFF"/>
                </a:solidFill>
                <a:latin typeface="GillSans-Light"/>
                <a:cs typeface="GillSans-Light"/>
              </a:rPr>
              <a:t>wordt vastgesteld</a:t>
            </a:r>
            <a:endParaRPr sz="1200">
              <a:latin typeface="GillSans-Light"/>
              <a:cs typeface="GillSans-Light"/>
            </a:endParaRPr>
          </a:p>
        </p:txBody>
      </p:sp>
      <p:sp>
        <p:nvSpPr>
          <p:cNvPr id="101" name="object 101"/>
          <p:cNvSpPr/>
          <p:nvPr/>
        </p:nvSpPr>
        <p:spPr>
          <a:xfrm>
            <a:off x="534634" y="2991952"/>
            <a:ext cx="1413510" cy="1413510"/>
          </a:xfrm>
          <a:custGeom>
            <a:avLst/>
            <a:gdLst/>
            <a:ahLst/>
            <a:cxnLst/>
            <a:rect l="l" t="t" r="r" b="b"/>
            <a:pathLst>
              <a:path w="1413510" h="1413510">
                <a:moveTo>
                  <a:pt x="706582" y="0"/>
                </a:moveTo>
                <a:lnTo>
                  <a:pt x="658205" y="1630"/>
                </a:lnTo>
                <a:lnTo>
                  <a:pt x="610703" y="6450"/>
                </a:lnTo>
                <a:lnTo>
                  <a:pt x="564181" y="14355"/>
                </a:lnTo>
                <a:lnTo>
                  <a:pt x="518744" y="25239"/>
                </a:lnTo>
                <a:lnTo>
                  <a:pt x="474498" y="38998"/>
                </a:lnTo>
                <a:lnTo>
                  <a:pt x="431548" y="55526"/>
                </a:lnTo>
                <a:lnTo>
                  <a:pt x="389999" y="74718"/>
                </a:lnTo>
                <a:lnTo>
                  <a:pt x="349956" y="96468"/>
                </a:lnTo>
                <a:lnTo>
                  <a:pt x="311525" y="120672"/>
                </a:lnTo>
                <a:lnTo>
                  <a:pt x="274810" y="147224"/>
                </a:lnTo>
                <a:lnTo>
                  <a:pt x="239918" y="176019"/>
                </a:lnTo>
                <a:lnTo>
                  <a:pt x="206953" y="206952"/>
                </a:lnTo>
                <a:lnTo>
                  <a:pt x="176020" y="239917"/>
                </a:lnTo>
                <a:lnTo>
                  <a:pt x="147225" y="274810"/>
                </a:lnTo>
                <a:lnTo>
                  <a:pt x="120673" y="311524"/>
                </a:lnTo>
                <a:lnTo>
                  <a:pt x="96469" y="349955"/>
                </a:lnTo>
                <a:lnTo>
                  <a:pt x="74718" y="389998"/>
                </a:lnTo>
                <a:lnTo>
                  <a:pt x="55526" y="431547"/>
                </a:lnTo>
                <a:lnTo>
                  <a:pt x="38998" y="474497"/>
                </a:lnTo>
                <a:lnTo>
                  <a:pt x="25239" y="518743"/>
                </a:lnTo>
                <a:lnTo>
                  <a:pt x="14355" y="564180"/>
                </a:lnTo>
                <a:lnTo>
                  <a:pt x="6450" y="610702"/>
                </a:lnTo>
                <a:lnTo>
                  <a:pt x="1630" y="658204"/>
                </a:lnTo>
                <a:lnTo>
                  <a:pt x="0" y="706581"/>
                </a:lnTo>
                <a:lnTo>
                  <a:pt x="1630" y="754958"/>
                </a:lnTo>
                <a:lnTo>
                  <a:pt x="6450" y="802460"/>
                </a:lnTo>
                <a:lnTo>
                  <a:pt x="14355" y="848982"/>
                </a:lnTo>
                <a:lnTo>
                  <a:pt x="25239" y="894418"/>
                </a:lnTo>
                <a:lnTo>
                  <a:pt x="38998" y="938664"/>
                </a:lnTo>
                <a:lnTo>
                  <a:pt x="55526" y="981615"/>
                </a:lnTo>
                <a:lnTo>
                  <a:pt x="74718" y="1023164"/>
                </a:lnTo>
                <a:lnTo>
                  <a:pt x="96469" y="1063206"/>
                </a:lnTo>
                <a:lnTo>
                  <a:pt x="120673" y="1101638"/>
                </a:lnTo>
                <a:lnTo>
                  <a:pt x="147225" y="1138352"/>
                </a:lnTo>
                <a:lnTo>
                  <a:pt x="176020" y="1173245"/>
                </a:lnTo>
                <a:lnTo>
                  <a:pt x="206953" y="1206210"/>
                </a:lnTo>
                <a:lnTo>
                  <a:pt x="239918" y="1237143"/>
                </a:lnTo>
                <a:lnTo>
                  <a:pt x="274810" y="1265938"/>
                </a:lnTo>
                <a:lnTo>
                  <a:pt x="311525" y="1292490"/>
                </a:lnTo>
                <a:lnTo>
                  <a:pt x="349956" y="1316694"/>
                </a:lnTo>
                <a:lnTo>
                  <a:pt x="389999" y="1338444"/>
                </a:lnTo>
                <a:lnTo>
                  <a:pt x="431548" y="1357636"/>
                </a:lnTo>
                <a:lnTo>
                  <a:pt x="474498" y="1374164"/>
                </a:lnTo>
                <a:lnTo>
                  <a:pt x="518744" y="1387923"/>
                </a:lnTo>
                <a:lnTo>
                  <a:pt x="564181" y="1398808"/>
                </a:lnTo>
                <a:lnTo>
                  <a:pt x="610703" y="1406713"/>
                </a:lnTo>
                <a:lnTo>
                  <a:pt x="658205" y="1411533"/>
                </a:lnTo>
                <a:lnTo>
                  <a:pt x="706582" y="1413163"/>
                </a:lnTo>
                <a:lnTo>
                  <a:pt x="754958" y="1411533"/>
                </a:lnTo>
                <a:lnTo>
                  <a:pt x="802460" y="1406713"/>
                </a:lnTo>
                <a:lnTo>
                  <a:pt x="848982" y="1398808"/>
                </a:lnTo>
                <a:lnTo>
                  <a:pt x="894419" y="1387923"/>
                </a:lnTo>
                <a:lnTo>
                  <a:pt x="938665" y="1374164"/>
                </a:lnTo>
                <a:lnTo>
                  <a:pt x="981615" y="1357636"/>
                </a:lnTo>
                <a:lnTo>
                  <a:pt x="1023164" y="1338444"/>
                </a:lnTo>
                <a:lnTo>
                  <a:pt x="1063207" y="1316694"/>
                </a:lnTo>
                <a:lnTo>
                  <a:pt x="1101638" y="1292490"/>
                </a:lnTo>
                <a:lnTo>
                  <a:pt x="1138353" y="1265938"/>
                </a:lnTo>
                <a:lnTo>
                  <a:pt x="1173245" y="1237143"/>
                </a:lnTo>
                <a:lnTo>
                  <a:pt x="1206210" y="1206210"/>
                </a:lnTo>
                <a:lnTo>
                  <a:pt x="1237143" y="1173245"/>
                </a:lnTo>
                <a:lnTo>
                  <a:pt x="1265938" y="1138352"/>
                </a:lnTo>
                <a:lnTo>
                  <a:pt x="1292490" y="1101638"/>
                </a:lnTo>
                <a:lnTo>
                  <a:pt x="1316694" y="1063206"/>
                </a:lnTo>
                <a:lnTo>
                  <a:pt x="1338445" y="1023164"/>
                </a:lnTo>
                <a:lnTo>
                  <a:pt x="1357637" y="981615"/>
                </a:lnTo>
                <a:lnTo>
                  <a:pt x="1374165" y="938664"/>
                </a:lnTo>
                <a:lnTo>
                  <a:pt x="1387924" y="894418"/>
                </a:lnTo>
                <a:lnTo>
                  <a:pt x="1398808" y="848982"/>
                </a:lnTo>
                <a:lnTo>
                  <a:pt x="1406713" y="802460"/>
                </a:lnTo>
                <a:lnTo>
                  <a:pt x="1411533" y="754958"/>
                </a:lnTo>
                <a:lnTo>
                  <a:pt x="1413164" y="706581"/>
                </a:lnTo>
                <a:lnTo>
                  <a:pt x="1411533" y="658204"/>
                </a:lnTo>
                <a:lnTo>
                  <a:pt x="1406713" y="610702"/>
                </a:lnTo>
                <a:lnTo>
                  <a:pt x="1398808" y="564180"/>
                </a:lnTo>
                <a:lnTo>
                  <a:pt x="1387924" y="518743"/>
                </a:lnTo>
                <a:lnTo>
                  <a:pt x="1374165" y="474497"/>
                </a:lnTo>
                <a:lnTo>
                  <a:pt x="1357637" y="431547"/>
                </a:lnTo>
                <a:lnTo>
                  <a:pt x="1338445" y="389998"/>
                </a:lnTo>
                <a:lnTo>
                  <a:pt x="1316694" y="349955"/>
                </a:lnTo>
                <a:lnTo>
                  <a:pt x="1292490" y="311524"/>
                </a:lnTo>
                <a:lnTo>
                  <a:pt x="1265938" y="274810"/>
                </a:lnTo>
                <a:lnTo>
                  <a:pt x="1237143" y="239917"/>
                </a:lnTo>
                <a:lnTo>
                  <a:pt x="1206210" y="206952"/>
                </a:lnTo>
                <a:lnTo>
                  <a:pt x="1173245" y="176019"/>
                </a:lnTo>
                <a:lnTo>
                  <a:pt x="1138353" y="147224"/>
                </a:lnTo>
                <a:lnTo>
                  <a:pt x="1101638" y="120672"/>
                </a:lnTo>
                <a:lnTo>
                  <a:pt x="1063207" y="96468"/>
                </a:lnTo>
                <a:lnTo>
                  <a:pt x="1023164" y="74718"/>
                </a:lnTo>
                <a:lnTo>
                  <a:pt x="981615" y="55526"/>
                </a:lnTo>
                <a:lnTo>
                  <a:pt x="938665" y="38998"/>
                </a:lnTo>
                <a:lnTo>
                  <a:pt x="894419" y="25239"/>
                </a:lnTo>
                <a:lnTo>
                  <a:pt x="848982" y="14355"/>
                </a:lnTo>
                <a:lnTo>
                  <a:pt x="802460" y="6450"/>
                </a:lnTo>
                <a:lnTo>
                  <a:pt x="754958" y="1630"/>
                </a:lnTo>
                <a:lnTo>
                  <a:pt x="706582" y="0"/>
                </a:lnTo>
                <a:close/>
              </a:path>
            </a:pathLst>
          </a:custGeom>
          <a:solidFill>
            <a:srgbClr val="AD7C2C"/>
          </a:solidFill>
        </p:spPr>
        <p:txBody>
          <a:bodyPr wrap="square" lIns="0" tIns="0" rIns="0" bIns="0" rtlCol="0"/>
          <a:lstStyle/>
          <a:p>
            <a:endParaRPr/>
          </a:p>
        </p:txBody>
      </p:sp>
      <p:sp>
        <p:nvSpPr>
          <p:cNvPr id="102" name="object 102"/>
          <p:cNvSpPr txBox="1"/>
          <p:nvPr/>
        </p:nvSpPr>
        <p:spPr>
          <a:xfrm>
            <a:off x="834816" y="3215132"/>
            <a:ext cx="813435" cy="946150"/>
          </a:xfrm>
          <a:prstGeom prst="rect">
            <a:avLst/>
          </a:prstGeom>
        </p:spPr>
        <p:txBody>
          <a:bodyPr vert="horz" wrap="square" lIns="0" tIns="12700" rIns="0" bIns="0" rtlCol="0">
            <a:spAutoFit/>
          </a:bodyPr>
          <a:lstStyle/>
          <a:p>
            <a:pPr algn="ctr">
              <a:lnSpc>
                <a:spcPct val="100000"/>
              </a:lnSpc>
              <a:spcBef>
                <a:spcPts val="100"/>
              </a:spcBef>
            </a:pPr>
            <a:r>
              <a:rPr sz="1200" b="1" spc="-10" dirty="0">
                <a:solidFill>
                  <a:srgbClr val="FFFFFF"/>
                </a:solidFill>
                <a:latin typeface="Arial"/>
                <a:cs typeface="Arial"/>
              </a:rPr>
              <a:t>800.000</a:t>
            </a:r>
            <a:endParaRPr sz="1200">
              <a:latin typeface="Arial"/>
              <a:cs typeface="Arial"/>
            </a:endParaRPr>
          </a:p>
          <a:p>
            <a:pPr marL="12700" marR="5080" indent="-635" algn="ctr">
              <a:lnSpc>
                <a:spcPct val="99400"/>
              </a:lnSpc>
              <a:spcBef>
                <a:spcPts val="80"/>
              </a:spcBef>
            </a:pPr>
            <a:r>
              <a:rPr sz="1200" dirty="0">
                <a:solidFill>
                  <a:srgbClr val="FFFFFF"/>
                </a:solidFill>
                <a:latin typeface="GillSans-Light"/>
                <a:cs typeface="GillSans-Light"/>
              </a:rPr>
              <a:t>mensen</a:t>
            </a:r>
            <a:r>
              <a:rPr sz="1200" spc="-25" dirty="0">
                <a:solidFill>
                  <a:srgbClr val="FFFFFF"/>
                </a:solidFill>
                <a:latin typeface="GillSans-Light"/>
                <a:cs typeface="GillSans-Light"/>
              </a:rPr>
              <a:t> die </a:t>
            </a:r>
            <a:r>
              <a:rPr sz="1200" dirty="0">
                <a:solidFill>
                  <a:srgbClr val="FFFFFF"/>
                </a:solidFill>
                <a:latin typeface="GillSans-Light"/>
                <a:cs typeface="GillSans-Light"/>
              </a:rPr>
              <a:t>leven</a:t>
            </a:r>
            <a:r>
              <a:rPr sz="1200" spc="-5" dirty="0">
                <a:solidFill>
                  <a:srgbClr val="FFFFFF"/>
                </a:solidFill>
                <a:latin typeface="GillSans-Light"/>
                <a:cs typeface="GillSans-Light"/>
              </a:rPr>
              <a:t> </a:t>
            </a:r>
            <a:r>
              <a:rPr sz="1200" dirty="0">
                <a:solidFill>
                  <a:srgbClr val="FFFFFF"/>
                </a:solidFill>
                <a:latin typeface="GillSans-Light"/>
                <a:cs typeface="GillSans-Light"/>
              </a:rPr>
              <a:t>met </a:t>
            </a:r>
            <a:r>
              <a:rPr sz="1200" spc="-35" dirty="0">
                <a:solidFill>
                  <a:srgbClr val="FFFFFF"/>
                </a:solidFill>
                <a:latin typeface="GillSans-Light"/>
                <a:cs typeface="GillSans-Light"/>
              </a:rPr>
              <a:t>de </a:t>
            </a:r>
            <a:r>
              <a:rPr sz="1200" dirty="0">
                <a:solidFill>
                  <a:srgbClr val="FFFFFF"/>
                </a:solidFill>
                <a:latin typeface="GillSans-Light"/>
                <a:cs typeface="GillSans-Light"/>
              </a:rPr>
              <a:t>gevolgen</a:t>
            </a:r>
            <a:r>
              <a:rPr sz="1200" spc="-5" dirty="0">
                <a:solidFill>
                  <a:srgbClr val="FFFFFF"/>
                </a:solidFill>
                <a:latin typeface="GillSans-Light"/>
                <a:cs typeface="GillSans-Light"/>
              </a:rPr>
              <a:t> </a:t>
            </a:r>
            <a:r>
              <a:rPr sz="1200" spc="-25" dirty="0">
                <a:solidFill>
                  <a:srgbClr val="FFFFFF"/>
                </a:solidFill>
                <a:latin typeface="GillSans-Light"/>
                <a:cs typeface="GillSans-Light"/>
              </a:rPr>
              <a:t>van </a:t>
            </a:r>
            <a:r>
              <a:rPr sz="1200" spc="-10" dirty="0">
                <a:solidFill>
                  <a:srgbClr val="FFFFFF"/>
                </a:solidFill>
                <a:latin typeface="GillSans-Light"/>
                <a:cs typeface="GillSans-Light"/>
              </a:rPr>
              <a:t>kanker</a:t>
            </a:r>
            <a:endParaRPr sz="1200">
              <a:latin typeface="GillSans-Light"/>
              <a:cs typeface="GillSans-Light"/>
            </a:endParaRPr>
          </a:p>
        </p:txBody>
      </p:sp>
      <p:sp>
        <p:nvSpPr>
          <p:cNvPr id="103" name="object 103"/>
          <p:cNvSpPr/>
          <p:nvPr/>
        </p:nvSpPr>
        <p:spPr>
          <a:xfrm>
            <a:off x="534634" y="4630117"/>
            <a:ext cx="1413510" cy="1413510"/>
          </a:xfrm>
          <a:custGeom>
            <a:avLst/>
            <a:gdLst/>
            <a:ahLst/>
            <a:cxnLst/>
            <a:rect l="l" t="t" r="r" b="b"/>
            <a:pathLst>
              <a:path w="1413510" h="1413510">
                <a:moveTo>
                  <a:pt x="706582" y="0"/>
                </a:moveTo>
                <a:lnTo>
                  <a:pt x="658205" y="1630"/>
                </a:lnTo>
                <a:lnTo>
                  <a:pt x="610703" y="6450"/>
                </a:lnTo>
                <a:lnTo>
                  <a:pt x="564181" y="14355"/>
                </a:lnTo>
                <a:lnTo>
                  <a:pt x="518744" y="25239"/>
                </a:lnTo>
                <a:lnTo>
                  <a:pt x="474498" y="38998"/>
                </a:lnTo>
                <a:lnTo>
                  <a:pt x="431548" y="55526"/>
                </a:lnTo>
                <a:lnTo>
                  <a:pt x="389999" y="74718"/>
                </a:lnTo>
                <a:lnTo>
                  <a:pt x="349956" y="96469"/>
                </a:lnTo>
                <a:lnTo>
                  <a:pt x="311525" y="120673"/>
                </a:lnTo>
                <a:lnTo>
                  <a:pt x="274810" y="147225"/>
                </a:lnTo>
                <a:lnTo>
                  <a:pt x="239918" y="176020"/>
                </a:lnTo>
                <a:lnTo>
                  <a:pt x="206953" y="206953"/>
                </a:lnTo>
                <a:lnTo>
                  <a:pt x="176020" y="239918"/>
                </a:lnTo>
                <a:lnTo>
                  <a:pt x="147225" y="274811"/>
                </a:lnTo>
                <a:lnTo>
                  <a:pt x="120673" y="311525"/>
                </a:lnTo>
                <a:lnTo>
                  <a:pt x="96469" y="349956"/>
                </a:lnTo>
                <a:lnTo>
                  <a:pt x="74718" y="389999"/>
                </a:lnTo>
                <a:lnTo>
                  <a:pt x="55526" y="431548"/>
                </a:lnTo>
                <a:lnTo>
                  <a:pt x="38998" y="474498"/>
                </a:lnTo>
                <a:lnTo>
                  <a:pt x="25239" y="518744"/>
                </a:lnTo>
                <a:lnTo>
                  <a:pt x="14355" y="564181"/>
                </a:lnTo>
                <a:lnTo>
                  <a:pt x="6450" y="610703"/>
                </a:lnTo>
                <a:lnTo>
                  <a:pt x="1630" y="658205"/>
                </a:lnTo>
                <a:lnTo>
                  <a:pt x="0" y="706582"/>
                </a:lnTo>
                <a:lnTo>
                  <a:pt x="1630" y="754959"/>
                </a:lnTo>
                <a:lnTo>
                  <a:pt x="6450" y="802461"/>
                </a:lnTo>
                <a:lnTo>
                  <a:pt x="14355" y="848983"/>
                </a:lnTo>
                <a:lnTo>
                  <a:pt x="25239" y="894419"/>
                </a:lnTo>
                <a:lnTo>
                  <a:pt x="38998" y="938665"/>
                </a:lnTo>
                <a:lnTo>
                  <a:pt x="55526" y="981615"/>
                </a:lnTo>
                <a:lnTo>
                  <a:pt x="74718" y="1023164"/>
                </a:lnTo>
                <a:lnTo>
                  <a:pt x="96469" y="1063207"/>
                </a:lnTo>
                <a:lnTo>
                  <a:pt x="120673" y="1101638"/>
                </a:lnTo>
                <a:lnTo>
                  <a:pt x="147225" y="1138353"/>
                </a:lnTo>
                <a:lnTo>
                  <a:pt x="176020" y="1173245"/>
                </a:lnTo>
                <a:lnTo>
                  <a:pt x="206953" y="1206211"/>
                </a:lnTo>
                <a:lnTo>
                  <a:pt x="239918" y="1237143"/>
                </a:lnTo>
                <a:lnTo>
                  <a:pt x="274810" y="1265939"/>
                </a:lnTo>
                <a:lnTo>
                  <a:pt x="311525" y="1292491"/>
                </a:lnTo>
                <a:lnTo>
                  <a:pt x="349956" y="1316695"/>
                </a:lnTo>
                <a:lnTo>
                  <a:pt x="389999" y="1338445"/>
                </a:lnTo>
                <a:lnTo>
                  <a:pt x="431548" y="1357637"/>
                </a:lnTo>
                <a:lnTo>
                  <a:pt x="474498" y="1374165"/>
                </a:lnTo>
                <a:lnTo>
                  <a:pt x="518744" y="1387924"/>
                </a:lnTo>
                <a:lnTo>
                  <a:pt x="564181" y="1398809"/>
                </a:lnTo>
                <a:lnTo>
                  <a:pt x="610703" y="1406714"/>
                </a:lnTo>
                <a:lnTo>
                  <a:pt x="658205" y="1411534"/>
                </a:lnTo>
                <a:lnTo>
                  <a:pt x="706582" y="1413164"/>
                </a:lnTo>
                <a:lnTo>
                  <a:pt x="754958" y="1411534"/>
                </a:lnTo>
                <a:lnTo>
                  <a:pt x="802460" y="1406714"/>
                </a:lnTo>
                <a:lnTo>
                  <a:pt x="848982" y="1398809"/>
                </a:lnTo>
                <a:lnTo>
                  <a:pt x="894419" y="1387924"/>
                </a:lnTo>
                <a:lnTo>
                  <a:pt x="938665" y="1374165"/>
                </a:lnTo>
                <a:lnTo>
                  <a:pt x="981615" y="1357637"/>
                </a:lnTo>
                <a:lnTo>
                  <a:pt x="1023164" y="1338445"/>
                </a:lnTo>
                <a:lnTo>
                  <a:pt x="1063207" y="1316695"/>
                </a:lnTo>
                <a:lnTo>
                  <a:pt x="1101638" y="1292491"/>
                </a:lnTo>
                <a:lnTo>
                  <a:pt x="1138353" y="1265939"/>
                </a:lnTo>
                <a:lnTo>
                  <a:pt x="1173245" y="1237143"/>
                </a:lnTo>
                <a:lnTo>
                  <a:pt x="1206210" y="1206211"/>
                </a:lnTo>
                <a:lnTo>
                  <a:pt x="1237143" y="1173245"/>
                </a:lnTo>
                <a:lnTo>
                  <a:pt x="1265938" y="1138353"/>
                </a:lnTo>
                <a:lnTo>
                  <a:pt x="1292490" y="1101638"/>
                </a:lnTo>
                <a:lnTo>
                  <a:pt x="1316694" y="1063207"/>
                </a:lnTo>
                <a:lnTo>
                  <a:pt x="1338445" y="1023164"/>
                </a:lnTo>
                <a:lnTo>
                  <a:pt x="1357637" y="981615"/>
                </a:lnTo>
                <a:lnTo>
                  <a:pt x="1374165" y="938665"/>
                </a:lnTo>
                <a:lnTo>
                  <a:pt x="1387924" y="894419"/>
                </a:lnTo>
                <a:lnTo>
                  <a:pt x="1398808" y="848983"/>
                </a:lnTo>
                <a:lnTo>
                  <a:pt x="1406713" y="802461"/>
                </a:lnTo>
                <a:lnTo>
                  <a:pt x="1411533" y="754959"/>
                </a:lnTo>
                <a:lnTo>
                  <a:pt x="1413164" y="706582"/>
                </a:lnTo>
                <a:lnTo>
                  <a:pt x="1411533" y="658205"/>
                </a:lnTo>
                <a:lnTo>
                  <a:pt x="1406713" y="610703"/>
                </a:lnTo>
                <a:lnTo>
                  <a:pt x="1398808" y="564181"/>
                </a:lnTo>
                <a:lnTo>
                  <a:pt x="1387924" y="518744"/>
                </a:lnTo>
                <a:lnTo>
                  <a:pt x="1374165" y="474498"/>
                </a:lnTo>
                <a:lnTo>
                  <a:pt x="1357637" y="431548"/>
                </a:lnTo>
                <a:lnTo>
                  <a:pt x="1338445" y="389999"/>
                </a:lnTo>
                <a:lnTo>
                  <a:pt x="1316694" y="349956"/>
                </a:lnTo>
                <a:lnTo>
                  <a:pt x="1292490" y="311525"/>
                </a:lnTo>
                <a:lnTo>
                  <a:pt x="1265938" y="274811"/>
                </a:lnTo>
                <a:lnTo>
                  <a:pt x="1237143" y="239918"/>
                </a:lnTo>
                <a:lnTo>
                  <a:pt x="1206210" y="206953"/>
                </a:lnTo>
                <a:lnTo>
                  <a:pt x="1173245" y="176020"/>
                </a:lnTo>
                <a:lnTo>
                  <a:pt x="1138353" y="147225"/>
                </a:lnTo>
                <a:lnTo>
                  <a:pt x="1101638" y="120673"/>
                </a:lnTo>
                <a:lnTo>
                  <a:pt x="1063207" y="96469"/>
                </a:lnTo>
                <a:lnTo>
                  <a:pt x="1023164" y="74718"/>
                </a:lnTo>
                <a:lnTo>
                  <a:pt x="981615" y="55526"/>
                </a:lnTo>
                <a:lnTo>
                  <a:pt x="938665" y="38998"/>
                </a:lnTo>
                <a:lnTo>
                  <a:pt x="894419" y="25239"/>
                </a:lnTo>
                <a:lnTo>
                  <a:pt x="848982" y="14355"/>
                </a:lnTo>
                <a:lnTo>
                  <a:pt x="802460" y="6450"/>
                </a:lnTo>
                <a:lnTo>
                  <a:pt x="754958" y="1630"/>
                </a:lnTo>
                <a:lnTo>
                  <a:pt x="706582" y="0"/>
                </a:lnTo>
                <a:close/>
              </a:path>
            </a:pathLst>
          </a:custGeom>
          <a:solidFill>
            <a:srgbClr val="AD7C2C"/>
          </a:solidFill>
        </p:spPr>
        <p:txBody>
          <a:bodyPr wrap="square" lIns="0" tIns="0" rIns="0" bIns="0" rtlCol="0"/>
          <a:lstStyle/>
          <a:p>
            <a:endParaRPr/>
          </a:p>
        </p:txBody>
      </p:sp>
      <p:sp>
        <p:nvSpPr>
          <p:cNvPr id="104" name="object 104"/>
          <p:cNvSpPr txBox="1"/>
          <p:nvPr/>
        </p:nvSpPr>
        <p:spPr>
          <a:xfrm>
            <a:off x="800685" y="4946395"/>
            <a:ext cx="881380" cy="766445"/>
          </a:xfrm>
          <a:prstGeom prst="rect">
            <a:avLst/>
          </a:prstGeom>
        </p:spPr>
        <p:txBody>
          <a:bodyPr vert="horz" wrap="square" lIns="0" tIns="12700" rIns="0" bIns="0" rtlCol="0">
            <a:spAutoFit/>
          </a:bodyPr>
          <a:lstStyle/>
          <a:p>
            <a:pPr algn="ctr">
              <a:lnSpc>
                <a:spcPct val="100000"/>
              </a:lnSpc>
              <a:spcBef>
                <a:spcPts val="100"/>
              </a:spcBef>
            </a:pPr>
            <a:r>
              <a:rPr sz="1200" b="1" spc="-10" dirty="0">
                <a:solidFill>
                  <a:srgbClr val="FFFFFF"/>
                </a:solidFill>
                <a:latin typeface="Arial"/>
                <a:cs typeface="Arial"/>
              </a:rPr>
              <a:t>4.500</a:t>
            </a:r>
            <a:endParaRPr sz="1200">
              <a:latin typeface="Arial"/>
              <a:cs typeface="Arial"/>
            </a:endParaRPr>
          </a:p>
          <a:p>
            <a:pPr marL="55244" marR="47625" indent="-635" algn="ctr">
              <a:lnSpc>
                <a:spcPts val="1420"/>
              </a:lnSpc>
              <a:spcBef>
                <a:spcPts val="110"/>
              </a:spcBef>
            </a:pPr>
            <a:r>
              <a:rPr sz="1200" spc="-10" dirty="0">
                <a:solidFill>
                  <a:srgbClr val="FFFFFF"/>
                </a:solidFill>
                <a:latin typeface="GillSans-Light"/>
                <a:cs typeface="GillSans-Light"/>
              </a:rPr>
              <a:t>vrijwilligers</a:t>
            </a:r>
            <a:r>
              <a:rPr sz="1200" dirty="0">
                <a:solidFill>
                  <a:srgbClr val="FFFFFF"/>
                </a:solidFill>
                <a:latin typeface="GillSans-Light"/>
                <a:cs typeface="GillSans-Light"/>
              </a:rPr>
              <a:t> bij</a:t>
            </a:r>
            <a:r>
              <a:rPr sz="1200" spc="10" dirty="0">
                <a:solidFill>
                  <a:srgbClr val="FFFFFF"/>
                </a:solidFill>
                <a:latin typeface="GillSans-Light"/>
                <a:cs typeface="GillSans-Light"/>
              </a:rPr>
              <a:t> </a:t>
            </a:r>
            <a:r>
              <a:rPr sz="1200" b="1" dirty="0">
                <a:solidFill>
                  <a:srgbClr val="FFFFFF"/>
                </a:solidFill>
                <a:latin typeface="Arial"/>
                <a:cs typeface="Arial"/>
              </a:rPr>
              <a:t>68</a:t>
            </a:r>
            <a:r>
              <a:rPr sz="1200" b="1" spc="25" dirty="0">
                <a:solidFill>
                  <a:srgbClr val="FFFFFF"/>
                </a:solidFill>
                <a:latin typeface="Arial"/>
                <a:cs typeface="Arial"/>
              </a:rPr>
              <a:t> </a:t>
            </a:r>
            <a:r>
              <a:rPr sz="1200" spc="-10" dirty="0">
                <a:solidFill>
                  <a:srgbClr val="FFFFFF"/>
                </a:solidFill>
                <a:latin typeface="GillSans-Light"/>
                <a:cs typeface="GillSans-Light"/>
              </a:rPr>
              <a:t>centra</a:t>
            </a:r>
            <a:endParaRPr sz="1200">
              <a:latin typeface="GillSans-Light"/>
              <a:cs typeface="GillSans-Light"/>
            </a:endParaRPr>
          </a:p>
          <a:p>
            <a:pPr algn="ctr">
              <a:lnSpc>
                <a:spcPct val="100000"/>
              </a:lnSpc>
            </a:pPr>
            <a:r>
              <a:rPr sz="1200" dirty="0">
                <a:solidFill>
                  <a:srgbClr val="FFFFFF"/>
                </a:solidFill>
                <a:latin typeface="GillSans-Light"/>
                <a:cs typeface="GillSans-Light"/>
              </a:rPr>
              <a:t>en</a:t>
            </a:r>
            <a:r>
              <a:rPr sz="1200" spc="35" dirty="0">
                <a:solidFill>
                  <a:srgbClr val="FFFFFF"/>
                </a:solidFill>
                <a:latin typeface="GillSans-Light"/>
                <a:cs typeface="GillSans-Light"/>
              </a:rPr>
              <a:t> </a:t>
            </a:r>
            <a:r>
              <a:rPr sz="1200" b="1" dirty="0">
                <a:solidFill>
                  <a:srgbClr val="FFFFFF"/>
                </a:solidFill>
                <a:latin typeface="Arial"/>
                <a:cs typeface="Arial"/>
              </a:rPr>
              <a:t>80</a:t>
            </a:r>
            <a:r>
              <a:rPr sz="1200" b="1" spc="40" dirty="0">
                <a:solidFill>
                  <a:srgbClr val="FFFFFF"/>
                </a:solidFill>
                <a:latin typeface="Arial"/>
                <a:cs typeface="Arial"/>
              </a:rPr>
              <a:t> </a:t>
            </a:r>
            <a:r>
              <a:rPr sz="1200" spc="-10" dirty="0">
                <a:solidFill>
                  <a:srgbClr val="FFFFFF"/>
                </a:solidFill>
                <a:latin typeface="GillSans-Light"/>
                <a:cs typeface="GillSans-Light"/>
              </a:rPr>
              <a:t>locaties</a:t>
            </a:r>
            <a:endParaRPr sz="1200">
              <a:latin typeface="GillSans-Light"/>
              <a:cs typeface="GillSans-Light"/>
            </a:endParaRPr>
          </a:p>
        </p:txBody>
      </p:sp>
      <p:sp>
        <p:nvSpPr>
          <p:cNvPr id="105" name="object 105"/>
          <p:cNvSpPr/>
          <p:nvPr/>
        </p:nvSpPr>
        <p:spPr>
          <a:xfrm>
            <a:off x="10243469" y="1353785"/>
            <a:ext cx="1413510" cy="1413510"/>
          </a:xfrm>
          <a:custGeom>
            <a:avLst/>
            <a:gdLst/>
            <a:ahLst/>
            <a:cxnLst/>
            <a:rect l="l" t="t" r="r" b="b"/>
            <a:pathLst>
              <a:path w="1413509" h="1413510">
                <a:moveTo>
                  <a:pt x="706581" y="0"/>
                </a:moveTo>
                <a:lnTo>
                  <a:pt x="658204" y="1630"/>
                </a:lnTo>
                <a:lnTo>
                  <a:pt x="610702" y="6450"/>
                </a:lnTo>
                <a:lnTo>
                  <a:pt x="564180" y="14355"/>
                </a:lnTo>
                <a:lnTo>
                  <a:pt x="518743" y="25239"/>
                </a:lnTo>
                <a:lnTo>
                  <a:pt x="474497" y="38998"/>
                </a:lnTo>
                <a:lnTo>
                  <a:pt x="431547" y="55526"/>
                </a:lnTo>
                <a:lnTo>
                  <a:pt x="389998" y="74718"/>
                </a:lnTo>
                <a:lnTo>
                  <a:pt x="349955" y="96469"/>
                </a:lnTo>
                <a:lnTo>
                  <a:pt x="311524" y="120673"/>
                </a:lnTo>
                <a:lnTo>
                  <a:pt x="274810" y="147225"/>
                </a:lnTo>
                <a:lnTo>
                  <a:pt x="239917" y="176020"/>
                </a:lnTo>
                <a:lnTo>
                  <a:pt x="206952" y="206953"/>
                </a:lnTo>
                <a:lnTo>
                  <a:pt x="176019" y="239918"/>
                </a:lnTo>
                <a:lnTo>
                  <a:pt x="147224" y="274811"/>
                </a:lnTo>
                <a:lnTo>
                  <a:pt x="120672" y="311525"/>
                </a:lnTo>
                <a:lnTo>
                  <a:pt x="96468" y="349956"/>
                </a:lnTo>
                <a:lnTo>
                  <a:pt x="74718" y="389999"/>
                </a:lnTo>
                <a:lnTo>
                  <a:pt x="55526" y="431548"/>
                </a:lnTo>
                <a:lnTo>
                  <a:pt x="38998" y="474498"/>
                </a:lnTo>
                <a:lnTo>
                  <a:pt x="25239" y="518744"/>
                </a:lnTo>
                <a:lnTo>
                  <a:pt x="14355" y="564181"/>
                </a:lnTo>
                <a:lnTo>
                  <a:pt x="6450" y="610703"/>
                </a:lnTo>
                <a:lnTo>
                  <a:pt x="1630" y="658205"/>
                </a:lnTo>
                <a:lnTo>
                  <a:pt x="0" y="706582"/>
                </a:lnTo>
                <a:lnTo>
                  <a:pt x="1630" y="754959"/>
                </a:lnTo>
                <a:lnTo>
                  <a:pt x="6450" y="802461"/>
                </a:lnTo>
                <a:lnTo>
                  <a:pt x="14355" y="848983"/>
                </a:lnTo>
                <a:lnTo>
                  <a:pt x="25239" y="894419"/>
                </a:lnTo>
                <a:lnTo>
                  <a:pt x="38998" y="938665"/>
                </a:lnTo>
                <a:lnTo>
                  <a:pt x="55526" y="981615"/>
                </a:lnTo>
                <a:lnTo>
                  <a:pt x="74718" y="1023164"/>
                </a:lnTo>
                <a:lnTo>
                  <a:pt x="96468" y="1063207"/>
                </a:lnTo>
                <a:lnTo>
                  <a:pt x="120672" y="1101638"/>
                </a:lnTo>
                <a:lnTo>
                  <a:pt x="147224" y="1138353"/>
                </a:lnTo>
                <a:lnTo>
                  <a:pt x="176019" y="1173245"/>
                </a:lnTo>
                <a:lnTo>
                  <a:pt x="206952" y="1206211"/>
                </a:lnTo>
                <a:lnTo>
                  <a:pt x="239917" y="1237144"/>
                </a:lnTo>
                <a:lnTo>
                  <a:pt x="274810" y="1265939"/>
                </a:lnTo>
                <a:lnTo>
                  <a:pt x="311524" y="1292491"/>
                </a:lnTo>
                <a:lnTo>
                  <a:pt x="349955" y="1316695"/>
                </a:lnTo>
                <a:lnTo>
                  <a:pt x="389998" y="1338445"/>
                </a:lnTo>
                <a:lnTo>
                  <a:pt x="431547" y="1357637"/>
                </a:lnTo>
                <a:lnTo>
                  <a:pt x="474497" y="1374165"/>
                </a:lnTo>
                <a:lnTo>
                  <a:pt x="518743" y="1387924"/>
                </a:lnTo>
                <a:lnTo>
                  <a:pt x="564180" y="1398809"/>
                </a:lnTo>
                <a:lnTo>
                  <a:pt x="610702" y="1406714"/>
                </a:lnTo>
                <a:lnTo>
                  <a:pt x="658204" y="1411534"/>
                </a:lnTo>
                <a:lnTo>
                  <a:pt x="706581" y="1413164"/>
                </a:lnTo>
                <a:lnTo>
                  <a:pt x="754958" y="1411534"/>
                </a:lnTo>
                <a:lnTo>
                  <a:pt x="802460" y="1406714"/>
                </a:lnTo>
                <a:lnTo>
                  <a:pt x="848982" y="1398809"/>
                </a:lnTo>
                <a:lnTo>
                  <a:pt x="894418" y="1387924"/>
                </a:lnTo>
                <a:lnTo>
                  <a:pt x="938664" y="1374165"/>
                </a:lnTo>
                <a:lnTo>
                  <a:pt x="981615" y="1357637"/>
                </a:lnTo>
                <a:lnTo>
                  <a:pt x="1023164" y="1338445"/>
                </a:lnTo>
                <a:lnTo>
                  <a:pt x="1063206" y="1316695"/>
                </a:lnTo>
                <a:lnTo>
                  <a:pt x="1101638" y="1292491"/>
                </a:lnTo>
                <a:lnTo>
                  <a:pt x="1138352" y="1265939"/>
                </a:lnTo>
                <a:lnTo>
                  <a:pt x="1173245" y="1237144"/>
                </a:lnTo>
                <a:lnTo>
                  <a:pt x="1206210" y="1206211"/>
                </a:lnTo>
                <a:lnTo>
                  <a:pt x="1237143" y="1173245"/>
                </a:lnTo>
                <a:lnTo>
                  <a:pt x="1265938" y="1138353"/>
                </a:lnTo>
                <a:lnTo>
                  <a:pt x="1292490" y="1101638"/>
                </a:lnTo>
                <a:lnTo>
                  <a:pt x="1316694" y="1063207"/>
                </a:lnTo>
                <a:lnTo>
                  <a:pt x="1338444" y="1023164"/>
                </a:lnTo>
                <a:lnTo>
                  <a:pt x="1357636" y="981615"/>
                </a:lnTo>
                <a:lnTo>
                  <a:pt x="1374164" y="938665"/>
                </a:lnTo>
                <a:lnTo>
                  <a:pt x="1387923" y="894419"/>
                </a:lnTo>
                <a:lnTo>
                  <a:pt x="1398808" y="848983"/>
                </a:lnTo>
                <a:lnTo>
                  <a:pt x="1406713" y="802461"/>
                </a:lnTo>
                <a:lnTo>
                  <a:pt x="1411533" y="754959"/>
                </a:lnTo>
                <a:lnTo>
                  <a:pt x="1413163" y="706582"/>
                </a:lnTo>
                <a:lnTo>
                  <a:pt x="1411533" y="658205"/>
                </a:lnTo>
                <a:lnTo>
                  <a:pt x="1406713" y="610703"/>
                </a:lnTo>
                <a:lnTo>
                  <a:pt x="1398808" y="564181"/>
                </a:lnTo>
                <a:lnTo>
                  <a:pt x="1387923" y="518744"/>
                </a:lnTo>
                <a:lnTo>
                  <a:pt x="1374164" y="474498"/>
                </a:lnTo>
                <a:lnTo>
                  <a:pt x="1357636" y="431548"/>
                </a:lnTo>
                <a:lnTo>
                  <a:pt x="1338444" y="389999"/>
                </a:lnTo>
                <a:lnTo>
                  <a:pt x="1316694" y="349956"/>
                </a:lnTo>
                <a:lnTo>
                  <a:pt x="1292490" y="311525"/>
                </a:lnTo>
                <a:lnTo>
                  <a:pt x="1265938" y="274811"/>
                </a:lnTo>
                <a:lnTo>
                  <a:pt x="1237143" y="239918"/>
                </a:lnTo>
                <a:lnTo>
                  <a:pt x="1206210" y="206953"/>
                </a:lnTo>
                <a:lnTo>
                  <a:pt x="1173245" y="176020"/>
                </a:lnTo>
                <a:lnTo>
                  <a:pt x="1138352" y="147225"/>
                </a:lnTo>
                <a:lnTo>
                  <a:pt x="1101638" y="120673"/>
                </a:lnTo>
                <a:lnTo>
                  <a:pt x="1063206" y="96469"/>
                </a:lnTo>
                <a:lnTo>
                  <a:pt x="1023164" y="74718"/>
                </a:lnTo>
                <a:lnTo>
                  <a:pt x="981615" y="55526"/>
                </a:lnTo>
                <a:lnTo>
                  <a:pt x="938664" y="38998"/>
                </a:lnTo>
                <a:lnTo>
                  <a:pt x="894418" y="25239"/>
                </a:lnTo>
                <a:lnTo>
                  <a:pt x="848982" y="14355"/>
                </a:lnTo>
                <a:lnTo>
                  <a:pt x="802460" y="6450"/>
                </a:lnTo>
                <a:lnTo>
                  <a:pt x="754958" y="1630"/>
                </a:lnTo>
                <a:lnTo>
                  <a:pt x="706581" y="0"/>
                </a:lnTo>
                <a:close/>
              </a:path>
            </a:pathLst>
          </a:custGeom>
          <a:solidFill>
            <a:srgbClr val="37DBA0"/>
          </a:solidFill>
        </p:spPr>
        <p:txBody>
          <a:bodyPr wrap="square" lIns="0" tIns="0" rIns="0" bIns="0" rtlCol="0"/>
          <a:lstStyle/>
          <a:p>
            <a:endParaRPr/>
          </a:p>
        </p:txBody>
      </p:sp>
      <p:sp>
        <p:nvSpPr>
          <p:cNvPr id="106" name="object 106"/>
          <p:cNvSpPr txBox="1"/>
          <p:nvPr/>
        </p:nvSpPr>
        <p:spPr>
          <a:xfrm>
            <a:off x="10510312" y="1578355"/>
            <a:ext cx="880110" cy="94297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312E5F"/>
                </a:solidFill>
                <a:latin typeface="GillSans-Light"/>
                <a:cs typeface="GillSans-Light"/>
              </a:rPr>
              <a:t>In </a:t>
            </a:r>
            <a:r>
              <a:rPr sz="1200" spc="-20" dirty="0">
                <a:solidFill>
                  <a:srgbClr val="312E5F"/>
                </a:solidFill>
                <a:latin typeface="GillSans-Light"/>
                <a:cs typeface="GillSans-Light"/>
              </a:rPr>
              <a:t>2030</a:t>
            </a:r>
            <a:endParaRPr sz="1200">
              <a:latin typeface="GillSans-Light"/>
              <a:cs typeface="GillSans-Light"/>
            </a:endParaRPr>
          </a:p>
          <a:p>
            <a:pPr algn="ctr">
              <a:lnSpc>
                <a:spcPts val="1430"/>
              </a:lnSpc>
              <a:spcBef>
                <a:spcPts val="45"/>
              </a:spcBef>
            </a:pPr>
            <a:r>
              <a:rPr sz="1200" spc="-10" dirty="0">
                <a:solidFill>
                  <a:srgbClr val="312E5F"/>
                </a:solidFill>
                <a:latin typeface="GillSans-Light"/>
                <a:cs typeface="GillSans-Light"/>
              </a:rPr>
              <a:t>(illustratief):</a:t>
            </a:r>
            <a:endParaRPr sz="1200">
              <a:latin typeface="GillSans-Light"/>
              <a:cs typeface="GillSans-Light"/>
            </a:endParaRPr>
          </a:p>
          <a:p>
            <a:pPr marL="41910">
              <a:lnSpc>
                <a:spcPts val="1430"/>
              </a:lnSpc>
            </a:pPr>
            <a:r>
              <a:rPr sz="1200" b="1" spc="-25" dirty="0">
                <a:solidFill>
                  <a:srgbClr val="312E5F"/>
                </a:solidFill>
                <a:latin typeface="Arial"/>
                <a:cs typeface="Arial"/>
              </a:rPr>
              <a:t>1.000</a:t>
            </a:r>
            <a:r>
              <a:rPr sz="1200" b="1" spc="-50" dirty="0">
                <a:solidFill>
                  <a:srgbClr val="312E5F"/>
                </a:solidFill>
                <a:latin typeface="Arial"/>
                <a:cs typeface="Arial"/>
              </a:rPr>
              <a:t> </a:t>
            </a:r>
            <a:r>
              <a:rPr sz="1200" spc="-10" dirty="0">
                <a:solidFill>
                  <a:srgbClr val="312E5F"/>
                </a:solidFill>
                <a:latin typeface="GillSans-Light"/>
                <a:cs typeface="GillSans-Light"/>
              </a:rPr>
              <a:t>unieke</a:t>
            </a:r>
            <a:endParaRPr sz="1200">
              <a:latin typeface="GillSans-Light"/>
              <a:cs typeface="GillSans-Light"/>
            </a:endParaRPr>
          </a:p>
          <a:p>
            <a:pPr marL="189230" marR="5080" indent="-177165">
              <a:lnSpc>
                <a:spcPts val="1390"/>
              </a:lnSpc>
              <a:spcBef>
                <a:spcPts val="140"/>
              </a:spcBef>
            </a:pPr>
            <a:r>
              <a:rPr sz="1200" dirty="0">
                <a:solidFill>
                  <a:srgbClr val="312E5F"/>
                </a:solidFill>
                <a:latin typeface="GillSans-Light"/>
                <a:cs typeface="GillSans-Light"/>
              </a:rPr>
              <a:t>bezoekers</a:t>
            </a:r>
            <a:r>
              <a:rPr sz="1200" spc="-10" dirty="0">
                <a:solidFill>
                  <a:srgbClr val="312E5F"/>
                </a:solidFill>
                <a:latin typeface="GillSans-Light"/>
                <a:cs typeface="GillSans-Light"/>
              </a:rPr>
              <a:t> </a:t>
            </a:r>
            <a:r>
              <a:rPr sz="1200" spc="-25" dirty="0">
                <a:solidFill>
                  <a:srgbClr val="312E5F"/>
                </a:solidFill>
                <a:latin typeface="GillSans-Light"/>
                <a:cs typeface="GillSans-Light"/>
              </a:rPr>
              <a:t>per </a:t>
            </a:r>
            <a:r>
              <a:rPr sz="1200" spc="-10" dirty="0">
                <a:solidFill>
                  <a:srgbClr val="312E5F"/>
                </a:solidFill>
                <a:latin typeface="GillSans-Light"/>
                <a:cs typeface="GillSans-Light"/>
              </a:rPr>
              <a:t>centrum</a:t>
            </a:r>
            <a:endParaRPr sz="1200">
              <a:latin typeface="GillSans-Light"/>
              <a:cs typeface="GillSans-Light"/>
            </a:endParaRPr>
          </a:p>
        </p:txBody>
      </p:sp>
      <p:sp>
        <p:nvSpPr>
          <p:cNvPr id="107" name="object 107"/>
          <p:cNvSpPr/>
          <p:nvPr/>
        </p:nvSpPr>
        <p:spPr>
          <a:xfrm>
            <a:off x="10243469" y="2991952"/>
            <a:ext cx="1413510" cy="1413510"/>
          </a:xfrm>
          <a:custGeom>
            <a:avLst/>
            <a:gdLst/>
            <a:ahLst/>
            <a:cxnLst/>
            <a:rect l="l" t="t" r="r" b="b"/>
            <a:pathLst>
              <a:path w="1413509" h="1413510">
                <a:moveTo>
                  <a:pt x="706581" y="0"/>
                </a:moveTo>
                <a:lnTo>
                  <a:pt x="658204" y="1630"/>
                </a:lnTo>
                <a:lnTo>
                  <a:pt x="610702" y="6450"/>
                </a:lnTo>
                <a:lnTo>
                  <a:pt x="564180" y="14355"/>
                </a:lnTo>
                <a:lnTo>
                  <a:pt x="518743" y="25239"/>
                </a:lnTo>
                <a:lnTo>
                  <a:pt x="474497" y="38998"/>
                </a:lnTo>
                <a:lnTo>
                  <a:pt x="431547" y="55526"/>
                </a:lnTo>
                <a:lnTo>
                  <a:pt x="389998" y="74718"/>
                </a:lnTo>
                <a:lnTo>
                  <a:pt x="349955" y="96468"/>
                </a:lnTo>
                <a:lnTo>
                  <a:pt x="311524" y="120672"/>
                </a:lnTo>
                <a:lnTo>
                  <a:pt x="274810" y="147224"/>
                </a:lnTo>
                <a:lnTo>
                  <a:pt x="239917" y="176019"/>
                </a:lnTo>
                <a:lnTo>
                  <a:pt x="206952" y="206952"/>
                </a:lnTo>
                <a:lnTo>
                  <a:pt x="176019" y="239917"/>
                </a:lnTo>
                <a:lnTo>
                  <a:pt x="147224" y="274810"/>
                </a:lnTo>
                <a:lnTo>
                  <a:pt x="120672" y="311524"/>
                </a:lnTo>
                <a:lnTo>
                  <a:pt x="96468" y="349955"/>
                </a:lnTo>
                <a:lnTo>
                  <a:pt x="74718" y="389998"/>
                </a:lnTo>
                <a:lnTo>
                  <a:pt x="55526" y="431547"/>
                </a:lnTo>
                <a:lnTo>
                  <a:pt x="38998" y="474497"/>
                </a:lnTo>
                <a:lnTo>
                  <a:pt x="25239" y="518743"/>
                </a:lnTo>
                <a:lnTo>
                  <a:pt x="14355" y="564180"/>
                </a:lnTo>
                <a:lnTo>
                  <a:pt x="6450" y="610702"/>
                </a:lnTo>
                <a:lnTo>
                  <a:pt x="1630" y="658204"/>
                </a:lnTo>
                <a:lnTo>
                  <a:pt x="0" y="706581"/>
                </a:lnTo>
                <a:lnTo>
                  <a:pt x="1630" y="754958"/>
                </a:lnTo>
                <a:lnTo>
                  <a:pt x="6450" y="802460"/>
                </a:lnTo>
                <a:lnTo>
                  <a:pt x="14355" y="848982"/>
                </a:lnTo>
                <a:lnTo>
                  <a:pt x="25239" y="894418"/>
                </a:lnTo>
                <a:lnTo>
                  <a:pt x="38998" y="938664"/>
                </a:lnTo>
                <a:lnTo>
                  <a:pt x="55526" y="981615"/>
                </a:lnTo>
                <a:lnTo>
                  <a:pt x="74718" y="1023164"/>
                </a:lnTo>
                <a:lnTo>
                  <a:pt x="96468" y="1063206"/>
                </a:lnTo>
                <a:lnTo>
                  <a:pt x="120672" y="1101638"/>
                </a:lnTo>
                <a:lnTo>
                  <a:pt x="147224" y="1138352"/>
                </a:lnTo>
                <a:lnTo>
                  <a:pt x="176019" y="1173245"/>
                </a:lnTo>
                <a:lnTo>
                  <a:pt x="206952" y="1206210"/>
                </a:lnTo>
                <a:lnTo>
                  <a:pt x="239917" y="1237143"/>
                </a:lnTo>
                <a:lnTo>
                  <a:pt x="274810" y="1265938"/>
                </a:lnTo>
                <a:lnTo>
                  <a:pt x="311524" y="1292490"/>
                </a:lnTo>
                <a:lnTo>
                  <a:pt x="349955" y="1316694"/>
                </a:lnTo>
                <a:lnTo>
                  <a:pt x="389998" y="1338444"/>
                </a:lnTo>
                <a:lnTo>
                  <a:pt x="431547" y="1357636"/>
                </a:lnTo>
                <a:lnTo>
                  <a:pt x="474497" y="1374164"/>
                </a:lnTo>
                <a:lnTo>
                  <a:pt x="518743" y="1387923"/>
                </a:lnTo>
                <a:lnTo>
                  <a:pt x="564180" y="1398808"/>
                </a:lnTo>
                <a:lnTo>
                  <a:pt x="610702" y="1406713"/>
                </a:lnTo>
                <a:lnTo>
                  <a:pt x="658204" y="1411533"/>
                </a:lnTo>
                <a:lnTo>
                  <a:pt x="706581" y="1413163"/>
                </a:lnTo>
                <a:lnTo>
                  <a:pt x="754958" y="1411533"/>
                </a:lnTo>
                <a:lnTo>
                  <a:pt x="802460" y="1406713"/>
                </a:lnTo>
                <a:lnTo>
                  <a:pt x="848982" y="1398808"/>
                </a:lnTo>
                <a:lnTo>
                  <a:pt x="894418" y="1387923"/>
                </a:lnTo>
                <a:lnTo>
                  <a:pt x="938664" y="1374164"/>
                </a:lnTo>
                <a:lnTo>
                  <a:pt x="981615" y="1357636"/>
                </a:lnTo>
                <a:lnTo>
                  <a:pt x="1023164" y="1338444"/>
                </a:lnTo>
                <a:lnTo>
                  <a:pt x="1063206" y="1316694"/>
                </a:lnTo>
                <a:lnTo>
                  <a:pt x="1101638" y="1292490"/>
                </a:lnTo>
                <a:lnTo>
                  <a:pt x="1138352" y="1265938"/>
                </a:lnTo>
                <a:lnTo>
                  <a:pt x="1173245" y="1237143"/>
                </a:lnTo>
                <a:lnTo>
                  <a:pt x="1206210" y="1206210"/>
                </a:lnTo>
                <a:lnTo>
                  <a:pt x="1237143" y="1173245"/>
                </a:lnTo>
                <a:lnTo>
                  <a:pt x="1265938" y="1138352"/>
                </a:lnTo>
                <a:lnTo>
                  <a:pt x="1292490" y="1101638"/>
                </a:lnTo>
                <a:lnTo>
                  <a:pt x="1316694" y="1063206"/>
                </a:lnTo>
                <a:lnTo>
                  <a:pt x="1338444" y="1023164"/>
                </a:lnTo>
                <a:lnTo>
                  <a:pt x="1357636" y="981615"/>
                </a:lnTo>
                <a:lnTo>
                  <a:pt x="1374164" y="938664"/>
                </a:lnTo>
                <a:lnTo>
                  <a:pt x="1387923" y="894418"/>
                </a:lnTo>
                <a:lnTo>
                  <a:pt x="1398808" y="848982"/>
                </a:lnTo>
                <a:lnTo>
                  <a:pt x="1406713" y="802460"/>
                </a:lnTo>
                <a:lnTo>
                  <a:pt x="1411533" y="754958"/>
                </a:lnTo>
                <a:lnTo>
                  <a:pt x="1413163" y="706581"/>
                </a:lnTo>
                <a:lnTo>
                  <a:pt x="1411533" y="658204"/>
                </a:lnTo>
                <a:lnTo>
                  <a:pt x="1406713" y="610702"/>
                </a:lnTo>
                <a:lnTo>
                  <a:pt x="1398808" y="564180"/>
                </a:lnTo>
                <a:lnTo>
                  <a:pt x="1387923" y="518743"/>
                </a:lnTo>
                <a:lnTo>
                  <a:pt x="1374164" y="474497"/>
                </a:lnTo>
                <a:lnTo>
                  <a:pt x="1357636" y="431547"/>
                </a:lnTo>
                <a:lnTo>
                  <a:pt x="1338444" y="389998"/>
                </a:lnTo>
                <a:lnTo>
                  <a:pt x="1316694" y="349955"/>
                </a:lnTo>
                <a:lnTo>
                  <a:pt x="1292490" y="311524"/>
                </a:lnTo>
                <a:lnTo>
                  <a:pt x="1265938" y="274810"/>
                </a:lnTo>
                <a:lnTo>
                  <a:pt x="1237143" y="239917"/>
                </a:lnTo>
                <a:lnTo>
                  <a:pt x="1206210" y="206952"/>
                </a:lnTo>
                <a:lnTo>
                  <a:pt x="1173245" y="176019"/>
                </a:lnTo>
                <a:lnTo>
                  <a:pt x="1138352" y="147224"/>
                </a:lnTo>
                <a:lnTo>
                  <a:pt x="1101638" y="120672"/>
                </a:lnTo>
                <a:lnTo>
                  <a:pt x="1063206" y="96468"/>
                </a:lnTo>
                <a:lnTo>
                  <a:pt x="1023164" y="74718"/>
                </a:lnTo>
                <a:lnTo>
                  <a:pt x="981615" y="55526"/>
                </a:lnTo>
                <a:lnTo>
                  <a:pt x="938664" y="38998"/>
                </a:lnTo>
                <a:lnTo>
                  <a:pt x="894418" y="25239"/>
                </a:lnTo>
                <a:lnTo>
                  <a:pt x="848982" y="14355"/>
                </a:lnTo>
                <a:lnTo>
                  <a:pt x="802460" y="6450"/>
                </a:lnTo>
                <a:lnTo>
                  <a:pt x="754958" y="1630"/>
                </a:lnTo>
                <a:lnTo>
                  <a:pt x="706581" y="0"/>
                </a:lnTo>
                <a:close/>
              </a:path>
            </a:pathLst>
          </a:custGeom>
          <a:solidFill>
            <a:srgbClr val="37DBA0"/>
          </a:solidFill>
        </p:spPr>
        <p:txBody>
          <a:bodyPr wrap="square" lIns="0" tIns="0" rIns="0" bIns="0" rtlCol="0"/>
          <a:lstStyle/>
          <a:p>
            <a:endParaRPr/>
          </a:p>
        </p:txBody>
      </p:sp>
      <p:sp>
        <p:nvSpPr>
          <p:cNvPr id="108" name="object 108"/>
          <p:cNvSpPr txBox="1"/>
          <p:nvPr/>
        </p:nvSpPr>
        <p:spPr>
          <a:xfrm>
            <a:off x="10525393" y="3215132"/>
            <a:ext cx="849630" cy="94615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312E5F"/>
                </a:solidFill>
                <a:latin typeface="GillSans-Light"/>
                <a:cs typeface="GillSans-Light"/>
              </a:rPr>
              <a:t>In </a:t>
            </a:r>
            <a:r>
              <a:rPr sz="1200" spc="-20" dirty="0">
                <a:solidFill>
                  <a:srgbClr val="312E5F"/>
                </a:solidFill>
                <a:latin typeface="GillSans-Light"/>
                <a:cs typeface="GillSans-Light"/>
              </a:rPr>
              <a:t>2030</a:t>
            </a:r>
            <a:endParaRPr sz="1200">
              <a:latin typeface="GillSans-Light"/>
              <a:cs typeface="GillSans-Light"/>
            </a:endParaRPr>
          </a:p>
          <a:p>
            <a:pPr marL="12700" marR="5080" indent="-635" algn="ctr">
              <a:lnSpc>
                <a:spcPct val="99400"/>
              </a:lnSpc>
              <a:spcBef>
                <a:spcPts val="80"/>
              </a:spcBef>
            </a:pPr>
            <a:r>
              <a:rPr sz="1200" spc="-10" dirty="0">
                <a:solidFill>
                  <a:srgbClr val="312E5F"/>
                </a:solidFill>
                <a:latin typeface="GillSans-Light"/>
                <a:cs typeface="GillSans-Light"/>
              </a:rPr>
              <a:t>(illustratief): </a:t>
            </a:r>
            <a:r>
              <a:rPr sz="1200" b="1" dirty="0">
                <a:solidFill>
                  <a:srgbClr val="312E5F"/>
                </a:solidFill>
                <a:latin typeface="Arial"/>
                <a:cs typeface="Arial"/>
              </a:rPr>
              <a:t>55</a:t>
            </a:r>
            <a:r>
              <a:rPr sz="1200" b="1" spc="10" dirty="0">
                <a:solidFill>
                  <a:srgbClr val="312E5F"/>
                </a:solidFill>
                <a:latin typeface="Arial"/>
                <a:cs typeface="Arial"/>
              </a:rPr>
              <a:t> </a:t>
            </a:r>
            <a:r>
              <a:rPr sz="1200" spc="-10" dirty="0">
                <a:solidFill>
                  <a:srgbClr val="312E5F"/>
                </a:solidFill>
                <a:latin typeface="GillSans-Light"/>
                <a:cs typeface="GillSans-Light"/>
              </a:rPr>
              <a:t>bezoekers </a:t>
            </a:r>
            <a:r>
              <a:rPr sz="1200" dirty="0">
                <a:solidFill>
                  <a:srgbClr val="312E5F"/>
                </a:solidFill>
                <a:latin typeface="GillSans-Light"/>
                <a:cs typeface="GillSans-Light"/>
              </a:rPr>
              <a:t>per</a:t>
            </a:r>
            <a:r>
              <a:rPr sz="1200" spc="-5" dirty="0">
                <a:solidFill>
                  <a:srgbClr val="312E5F"/>
                </a:solidFill>
                <a:latin typeface="GillSans-Light"/>
                <a:cs typeface="GillSans-Light"/>
              </a:rPr>
              <a:t> </a:t>
            </a:r>
            <a:r>
              <a:rPr sz="1200" spc="-10" dirty="0">
                <a:solidFill>
                  <a:srgbClr val="312E5F"/>
                </a:solidFill>
                <a:latin typeface="GillSans-Light"/>
                <a:cs typeface="GillSans-Light"/>
              </a:rPr>
              <a:t>centrum </a:t>
            </a:r>
            <a:r>
              <a:rPr sz="1200" dirty="0">
                <a:solidFill>
                  <a:srgbClr val="312E5F"/>
                </a:solidFill>
                <a:latin typeface="GillSans-Light"/>
                <a:cs typeface="GillSans-Light"/>
              </a:rPr>
              <a:t>per</a:t>
            </a:r>
            <a:r>
              <a:rPr sz="1200" spc="5" dirty="0">
                <a:solidFill>
                  <a:srgbClr val="312E5F"/>
                </a:solidFill>
                <a:latin typeface="GillSans-Light"/>
                <a:cs typeface="GillSans-Light"/>
              </a:rPr>
              <a:t> </a:t>
            </a:r>
            <a:r>
              <a:rPr sz="1200" spc="-25" dirty="0">
                <a:solidFill>
                  <a:srgbClr val="312E5F"/>
                </a:solidFill>
                <a:latin typeface="GillSans-Light"/>
                <a:cs typeface="GillSans-Light"/>
              </a:rPr>
              <a:t>dag</a:t>
            </a:r>
            <a:endParaRPr sz="1200">
              <a:latin typeface="GillSans-Light"/>
              <a:cs typeface="GillSans-Light"/>
            </a:endParaRPr>
          </a:p>
        </p:txBody>
      </p:sp>
      <p:sp>
        <p:nvSpPr>
          <p:cNvPr id="109" name="object 109"/>
          <p:cNvSpPr/>
          <p:nvPr/>
        </p:nvSpPr>
        <p:spPr>
          <a:xfrm>
            <a:off x="10243469" y="4630117"/>
            <a:ext cx="1413510" cy="1413510"/>
          </a:xfrm>
          <a:custGeom>
            <a:avLst/>
            <a:gdLst/>
            <a:ahLst/>
            <a:cxnLst/>
            <a:rect l="l" t="t" r="r" b="b"/>
            <a:pathLst>
              <a:path w="1413509" h="1413510">
                <a:moveTo>
                  <a:pt x="706581" y="0"/>
                </a:moveTo>
                <a:lnTo>
                  <a:pt x="658204" y="1630"/>
                </a:lnTo>
                <a:lnTo>
                  <a:pt x="610702" y="6450"/>
                </a:lnTo>
                <a:lnTo>
                  <a:pt x="564180" y="14355"/>
                </a:lnTo>
                <a:lnTo>
                  <a:pt x="518743" y="25239"/>
                </a:lnTo>
                <a:lnTo>
                  <a:pt x="474497" y="38998"/>
                </a:lnTo>
                <a:lnTo>
                  <a:pt x="431547" y="55526"/>
                </a:lnTo>
                <a:lnTo>
                  <a:pt x="389998" y="74718"/>
                </a:lnTo>
                <a:lnTo>
                  <a:pt x="349955" y="96469"/>
                </a:lnTo>
                <a:lnTo>
                  <a:pt x="311524" y="120673"/>
                </a:lnTo>
                <a:lnTo>
                  <a:pt x="274810" y="147225"/>
                </a:lnTo>
                <a:lnTo>
                  <a:pt x="239917" y="176020"/>
                </a:lnTo>
                <a:lnTo>
                  <a:pt x="206952" y="206953"/>
                </a:lnTo>
                <a:lnTo>
                  <a:pt x="176019" y="239918"/>
                </a:lnTo>
                <a:lnTo>
                  <a:pt x="147224" y="274811"/>
                </a:lnTo>
                <a:lnTo>
                  <a:pt x="120672" y="311525"/>
                </a:lnTo>
                <a:lnTo>
                  <a:pt x="96468" y="349956"/>
                </a:lnTo>
                <a:lnTo>
                  <a:pt x="74718" y="389999"/>
                </a:lnTo>
                <a:lnTo>
                  <a:pt x="55526" y="431548"/>
                </a:lnTo>
                <a:lnTo>
                  <a:pt x="38998" y="474498"/>
                </a:lnTo>
                <a:lnTo>
                  <a:pt x="25239" y="518744"/>
                </a:lnTo>
                <a:lnTo>
                  <a:pt x="14355" y="564181"/>
                </a:lnTo>
                <a:lnTo>
                  <a:pt x="6450" y="610703"/>
                </a:lnTo>
                <a:lnTo>
                  <a:pt x="1630" y="658205"/>
                </a:lnTo>
                <a:lnTo>
                  <a:pt x="0" y="706582"/>
                </a:lnTo>
                <a:lnTo>
                  <a:pt x="1630" y="754959"/>
                </a:lnTo>
                <a:lnTo>
                  <a:pt x="6450" y="802461"/>
                </a:lnTo>
                <a:lnTo>
                  <a:pt x="14355" y="848983"/>
                </a:lnTo>
                <a:lnTo>
                  <a:pt x="25239" y="894419"/>
                </a:lnTo>
                <a:lnTo>
                  <a:pt x="38998" y="938665"/>
                </a:lnTo>
                <a:lnTo>
                  <a:pt x="55526" y="981615"/>
                </a:lnTo>
                <a:lnTo>
                  <a:pt x="74718" y="1023164"/>
                </a:lnTo>
                <a:lnTo>
                  <a:pt x="96468" y="1063207"/>
                </a:lnTo>
                <a:lnTo>
                  <a:pt x="120672" y="1101638"/>
                </a:lnTo>
                <a:lnTo>
                  <a:pt x="147224" y="1138353"/>
                </a:lnTo>
                <a:lnTo>
                  <a:pt x="176019" y="1173245"/>
                </a:lnTo>
                <a:lnTo>
                  <a:pt x="206952" y="1206211"/>
                </a:lnTo>
                <a:lnTo>
                  <a:pt x="239917" y="1237143"/>
                </a:lnTo>
                <a:lnTo>
                  <a:pt x="274810" y="1265939"/>
                </a:lnTo>
                <a:lnTo>
                  <a:pt x="311524" y="1292491"/>
                </a:lnTo>
                <a:lnTo>
                  <a:pt x="349955" y="1316695"/>
                </a:lnTo>
                <a:lnTo>
                  <a:pt x="389998" y="1338445"/>
                </a:lnTo>
                <a:lnTo>
                  <a:pt x="431547" y="1357637"/>
                </a:lnTo>
                <a:lnTo>
                  <a:pt x="474497" y="1374165"/>
                </a:lnTo>
                <a:lnTo>
                  <a:pt x="518743" y="1387924"/>
                </a:lnTo>
                <a:lnTo>
                  <a:pt x="564180" y="1398809"/>
                </a:lnTo>
                <a:lnTo>
                  <a:pt x="610702" y="1406714"/>
                </a:lnTo>
                <a:lnTo>
                  <a:pt x="658204" y="1411534"/>
                </a:lnTo>
                <a:lnTo>
                  <a:pt x="706581" y="1413164"/>
                </a:lnTo>
                <a:lnTo>
                  <a:pt x="754958" y="1411534"/>
                </a:lnTo>
                <a:lnTo>
                  <a:pt x="802460" y="1406714"/>
                </a:lnTo>
                <a:lnTo>
                  <a:pt x="848982" y="1398809"/>
                </a:lnTo>
                <a:lnTo>
                  <a:pt x="894418" y="1387924"/>
                </a:lnTo>
                <a:lnTo>
                  <a:pt x="938664" y="1374165"/>
                </a:lnTo>
                <a:lnTo>
                  <a:pt x="981615" y="1357637"/>
                </a:lnTo>
                <a:lnTo>
                  <a:pt x="1023164" y="1338445"/>
                </a:lnTo>
                <a:lnTo>
                  <a:pt x="1063206" y="1316695"/>
                </a:lnTo>
                <a:lnTo>
                  <a:pt x="1101638" y="1292491"/>
                </a:lnTo>
                <a:lnTo>
                  <a:pt x="1138352" y="1265939"/>
                </a:lnTo>
                <a:lnTo>
                  <a:pt x="1173245" y="1237143"/>
                </a:lnTo>
                <a:lnTo>
                  <a:pt x="1206210" y="1206211"/>
                </a:lnTo>
                <a:lnTo>
                  <a:pt x="1237143" y="1173245"/>
                </a:lnTo>
                <a:lnTo>
                  <a:pt x="1265938" y="1138353"/>
                </a:lnTo>
                <a:lnTo>
                  <a:pt x="1292490" y="1101638"/>
                </a:lnTo>
                <a:lnTo>
                  <a:pt x="1316694" y="1063207"/>
                </a:lnTo>
                <a:lnTo>
                  <a:pt x="1338444" y="1023164"/>
                </a:lnTo>
                <a:lnTo>
                  <a:pt x="1357636" y="981615"/>
                </a:lnTo>
                <a:lnTo>
                  <a:pt x="1374164" y="938665"/>
                </a:lnTo>
                <a:lnTo>
                  <a:pt x="1387923" y="894419"/>
                </a:lnTo>
                <a:lnTo>
                  <a:pt x="1398808" y="848983"/>
                </a:lnTo>
                <a:lnTo>
                  <a:pt x="1406713" y="802461"/>
                </a:lnTo>
                <a:lnTo>
                  <a:pt x="1411533" y="754959"/>
                </a:lnTo>
                <a:lnTo>
                  <a:pt x="1413163" y="706582"/>
                </a:lnTo>
                <a:lnTo>
                  <a:pt x="1411533" y="658205"/>
                </a:lnTo>
                <a:lnTo>
                  <a:pt x="1406713" y="610703"/>
                </a:lnTo>
                <a:lnTo>
                  <a:pt x="1398808" y="564181"/>
                </a:lnTo>
                <a:lnTo>
                  <a:pt x="1387923" y="518744"/>
                </a:lnTo>
                <a:lnTo>
                  <a:pt x="1374164" y="474498"/>
                </a:lnTo>
                <a:lnTo>
                  <a:pt x="1357636" y="431548"/>
                </a:lnTo>
                <a:lnTo>
                  <a:pt x="1338444" y="389999"/>
                </a:lnTo>
                <a:lnTo>
                  <a:pt x="1316694" y="349956"/>
                </a:lnTo>
                <a:lnTo>
                  <a:pt x="1292490" y="311525"/>
                </a:lnTo>
                <a:lnTo>
                  <a:pt x="1265938" y="274811"/>
                </a:lnTo>
                <a:lnTo>
                  <a:pt x="1237143" y="239918"/>
                </a:lnTo>
                <a:lnTo>
                  <a:pt x="1206210" y="206953"/>
                </a:lnTo>
                <a:lnTo>
                  <a:pt x="1173245" y="176020"/>
                </a:lnTo>
                <a:lnTo>
                  <a:pt x="1138352" y="147225"/>
                </a:lnTo>
                <a:lnTo>
                  <a:pt x="1101638" y="120673"/>
                </a:lnTo>
                <a:lnTo>
                  <a:pt x="1063206" y="96469"/>
                </a:lnTo>
                <a:lnTo>
                  <a:pt x="1023164" y="74718"/>
                </a:lnTo>
                <a:lnTo>
                  <a:pt x="981615" y="55526"/>
                </a:lnTo>
                <a:lnTo>
                  <a:pt x="938664" y="38998"/>
                </a:lnTo>
                <a:lnTo>
                  <a:pt x="894418" y="25239"/>
                </a:lnTo>
                <a:lnTo>
                  <a:pt x="848982" y="14355"/>
                </a:lnTo>
                <a:lnTo>
                  <a:pt x="802460" y="6450"/>
                </a:lnTo>
                <a:lnTo>
                  <a:pt x="754958" y="1630"/>
                </a:lnTo>
                <a:lnTo>
                  <a:pt x="706581" y="0"/>
                </a:lnTo>
                <a:close/>
              </a:path>
            </a:pathLst>
          </a:custGeom>
          <a:solidFill>
            <a:srgbClr val="37DBA0"/>
          </a:solidFill>
        </p:spPr>
        <p:txBody>
          <a:bodyPr wrap="square" lIns="0" tIns="0" rIns="0" bIns="0" rtlCol="0"/>
          <a:lstStyle/>
          <a:p>
            <a:endParaRPr/>
          </a:p>
        </p:txBody>
      </p:sp>
      <p:sp>
        <p:nvSpPr>
          <p:cNvPr id="110" name="object 110"/>
          <p:cNvSpPr txBox="1"/>
          <p:nvPr/>
        </p:nvSpPr>
        <p:spPr>
          <a:xfrm>
            <a:off x="10565081" y="4854955"/>
            <a:ext cx="770890" cy="942975"/>
          </a:xfrm>
          <a:prstGeom prst="rect">
            <a:avLst/>
          </a:prstGeom>
        </p:spPr>
        <p:txBody>
          <a:bodyPr vert="horz" wrap="square" lIns="0" tIns="12700" rIns="0" bIns="0" rtlCol="0">
            <a:spAutoFit/>
          </a:bodyPr>
          <a:lstStyle/>
          <a:p>
            <a:pPr marL="144145">
              <a:lnSpc>
                <a:spcPct val="100000"/>
              </a:lnSpc>
              <a:spcBef>
                <a:spcPts val="100"/>
              </a:spcBef>
            </a:pPr>
            <a:r>
              <a:rPr sz="1200" dirty="0">
                <a:solidFill>
                  <a:srgbClr val="312E5F"/>
                </a:solidFill>
                <a:latin typeface="GillSans-Light"/>
                <a:cs typeface="GillSans-Light"/>
              </a:rPr>
              <a:t>In </a:t>
            </a:r>
            <a:r>
              <a:rPr sz="1200" spc="-10" dirty="0">
                <a:solidFill>
                  <a:srgbClr val="312E5F"/>
                </a:solidFill>
                <a:latin typeface="GillSans-Light"/>
                <a:cs typeface="GillSans-Light"/>
              </a:rPr>
              <a:t>2030:</a:t>
            </a:r>
            <a:endParaRPr sz="1200">
              <a:latin typeface="GillSans-Light"/>
              <a:cs typeface="GillSans-Light"/>
            </a:endParaRPr>
          </a:p>
          <a:p>
            <a:pPr marL="74930">
              <a:lnSpc>
                <a:spcPts val="1430"/>
              </a:lnSpc>
              <a:spcBef>
                <a:spcPts val="45"/>
              </a:spcBef>
            </a:pPr>
            <a:r>
              <a:rPr sz="1200" spc="-10" dirty="0">
                <a:solidFill>
                  <a:srgbClr val="312E5F"/>
                </a:solidFill>
                <a:latin typeface="GillSans-Light"/>
                <a:cs typeface="GillSans-Light"/>
              </a:rPr>
              <a:t>gemiddeld</a:t>
            </a:r>
            <a:endParaRPr sz="1200">
              <a:latin typeface="GillSans-Light"/>
              <a:cs typeface="GillSans-Light"/>
            </a:endParaRPr>
          </a:p>
          <a:p>
            <a:pPr marL="36830">
              <a:lnSpc>
                <a:spcPts val="1430"/>
              </a:lnSpc>
            </a:pPr>
            <a:r>
              <a:rPr sz="1200" b="1" spc="40" dirty="0">
                <a:solidFill>
                  <a:srgbClr val="312E5F"/>
                </a:solidFill>
                <a:latin typeface="Arial"/>
                <a:cs typeface="Arial"/>
              </a:rPr>
              <a:t>€200.000</a:t>
            </a:r>
            <a:endParaRPr sz="1200">
              <a:latin typeface="Arial"/>
              <a:cs typeface="Arial"/>
            </a:endParaRPr>
          </a:p>
          <a:p>
            <a:pPr marL="12700" marR="5080" indent="50800">
              <a:lnSpc>
                <a:spcPts val="1390"/>
              </a:lnSpc>
              <a:spcBef>
                <a:spcPts val="140"/>
              </a:spcBef>
            </a:pPr>
            <a:r>
              <a:rPr sz="1200" dirty="0">
                <a:solidFill>
                  <a:srgbClr val="312E5F"/>
                </a:solidFill>
                <a:latin typeface="GillSans-Light"/>
                <a:cs typeface="GillSans-Light"/>
              </a:rPr>
              <a:t>aan </a:t>
            </a:r>
            <a:r>
              <a:rPr sz="1200" spc="-10" dirty="0">
                <a:solidFill>
                  <a:srgbClr val="312E5F"/>
                </a:solidFill>
                <a:latin typeface="GillSans-Light"/>
                <a:cs typeface="GillSans-Light"/>
              </a:rPr>
              <a:t>kosten </a:t>
            </a:r>
            <a:r>
              <a:rPr sz="1200" dirty="0">
                <a:solidFill>
                  <a:srgbClr val="312E5F"/>
                </a:solidFill>
                <a:latin typeface="GillSans-Light"/>
                <a:cs typeface="GillSans-Light"/>
              </a:rPr>
              <a:t>per</a:t>
            </a:r>
            <a:r>
              <a:rPr sz="1200" spc="-5" dirty="0">
                <a:solidFill>
                  <a:srgbClr val="312E5F"/>
                </a:solidFill>
                <a:latin typeface="GillSans-Light"/>
                <a:cs typeface="GillSans-Light"/>
              </a:rPr>
              <a:t> </a:t>
            </a:r>
            <a:r>
              <a:rPr sz="1200" spc="-10" dirty="0">
                <a:solidFill>
                  <a:srgbClr val="312E5F"/>
                </a:solidFill>
                <a:latin typeface="GillSans-Light"/>
                <a:cs typeface="GillSans-Light"/>
              </a:rPr>
              <a:t>centrum</a:t>
            </a:r>
            <a:endParaRPr sz="1200">
              <a:latin typeface="GillSans-Light"/>
              <a:cs typeface="GillSans-Light"/>
            </a:endParaRPr>
          </a:p>
        </p:txBody>
      </p:sp>
      <p:sp>
        <p:nvSpPr>
          <p:cNvPr id="112" name="object 112"/>
          <p:cNvSpPr txBox="1">
            <a:spLocks noGrp="1"/>
          </p:cNvSpPr>
          <p:nvPr>
            <p:ph type="sldNum" sz="quarter" idx="7"/>
          </p:nvPr>
        </p:nvSpPr>
        <p:spPr>
          <a:xfrm>
            <a:off x="5933681" y="6503517"/>
            <a:ext cx="325120" cy="284479"/>
          </a:xfrm>
          <a:prstGeom prst="rect">
            <a:avLst/>
          </a:prstGeom>
        </p:spPr>
        <p:txBody>
          <a:bodyPr vert="horz" wrap="square" lIns="0" tIns="0" rIns="0" bIns="0" rtlCol="0">
            <a:spAutoFit/>
          </a:bodyPr>
          <a:lstStyle>
            <a:defPPr>
              <a:defRPr kern="0"/>
            </a:defPPr>
            <a:lvl1pPr>
              <a:defRPr sz="1600" b="1" i="0">
                <a:solidFill>
                  <a:srgbClr val="F5F2E9"/>
                </a:solidFill>
                <a:latin typeface="Arial"/>
                <a:cs typeface="Arial"/>
              </a:defRPr>
            </a:lvl1pPr>
          </a:lstStyle>
          <a:p>
            <a:pPr marL="38100">
              <a:lnSpc>
                <a:spcPct val="100000"/>
              </a:lnSpc>
              <a:spcBef>
                <a:spcPts val="180"/>
              </a:spcBef>
            </a:pPr>
            <a:fld id="{81D60167-4931-47E6-BA6A-407CBD079E47}" type="slidenum">
              <a:rPr lang="nl-NL" spc="35" smtClean="0"/>
              <a:pPr marL="38100">
                <a:spcBef>
                  <a:spcPts val="180"/>
                </a:spcBef>
              </a:pPr>
              <a:t>6</a:t>
            </a:fld>
            <a:endParaRPr spc="35" dirty="0"/>
          </a:p>
        </p:txBody>
      </p:sp>
      <p:sp>
        <p:nvSpPr>
          <p:cNvPr id="113" name="Tekstvak 112">
            <a:extLst>
              <a:ext uri="{FF2B5EF4-FFF2-40B4-BE49-F238E27FC236}">
                <a16:creationId xmlns:a16="http://schemas.microsoft.com/office/drawing/2014/main" id="{BC8B2253-B34F-CE02-1431-C82C614F0449}"/>
              </a:ext>
            </a:extLst>
          </p:cNvPr>
          <p:cNvSpPr txBox="1"/>
          <p:nvPr/>
        </p:nvSpPr>
        <p:spPr>
          <a:xfrm>
            <a:off x="2198914" y="6128657"/>
            <a:ext cx="184731" cy="369332"/>
          </a:xfrm>
          <a:prstGeom prst="rect">
            <a:avLst/>
          </a:prstGeom>
          <a:noFill/>
        </p:spPr>
        <p:txBody>
          <a:bodyPr wrap="none" rtlCol="0">
            <a:spAutoFit/>
          </a:bodyPr>
          <a:lstStyle/>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7BF2D-795D-46B3-896C-52A6245E365C}"/>
              </a:ext>
            </a:extLst>
          </p:cNvPr>
          <p:cNvSpPr txBox="1">
            <a:spLocks/>
          </p:cNvSpPr>
          <p:nvPr/>
        </p:nvSpPr>
        <p:spPr>
          <a:xfrm>
            <a:off x="311687" y="17409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accent2"/>
                </a:solidFill>
              </a:rPr>
              <a:t>Trends informele zorg 2030</a:t>
            </a:r>
          </a:p>
        </p:txBody>
      </p:sp>
      <p:sp>
        <p:nvSpPr>
          <p:cNvPr id="3" name="Wolk 2">
            <a:extLst>
              <a:ext uri="{FF2B5EF4-FFF2-40B4-BE49-F238E27FC236}">
                <a16:creationId xmlns:a16="http://schemas.microsoft.com/office/drawing/2014/main" id="{B60F47B0-5F3D-4FD7-9DE7-1E6239A16197}"/>
              </a:ext>
            </a:extLst>
          </p:cNvPr>
          <p:cNvSpPr/>
          <p:nvPr/>
        </p:nvSpPr>
        <p:spPr>
          <a:xfrm>
            <a:off x="204455" y="638931"/>
            <a:ext cx="11783087" cy="5716853"/>
          </a:xfrm>
          <a:prstGeom prst="cloud">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F0"/>
              </a:solidFill>
            </a:endParaRPr>
          </a:p>
        </p:txBody>
      </p:sp>
      <p:grpSp>
        <p:nvGrpSpPr>
          <p:cNvPr id="5" name="Groep 4">
            <a:extLst>
              <a:ext uri="{FF2B5EF4-FFF2-40B4-BE49-F238E27FC236}">
                <a16:creationId xmlns:a16="http://schemas.microsoft.com/office/drawing/2014/main" id="{C8DB9113-1D71-4374-8D70-2970C9E1EA18}"/>
              </a:ext>
            </a:extLst>
          </p:cNvPr>
          <p:cNvGrpSpPr/>
          <p:nvPr/>
        </p:nvGrpSpPr>
        <p:grpSpPr>
          <a:xfrm>
            <a:off x="1521533" y="1712074"/>
            <a:ext cx="909342" cy="1379204"/>
            <a:chOff x="4981660" y="2266950"/>
            <a:chExt cx="909342" cy="1379204"/>
          </a:xfrm>
        </p:grpSpPr>
        <p:pic>
          <p:nvPicPr>
            <p:cNvPr id="1026" name="Picture 2" descr="UZN | Uitvaart Zorgcentra Nederland">
              <a:extLst>
                <a:ext uri="{FF2B5EF4-FFF2-40B4-BE49-F238E27FC236}">
                  <a16:creationId xmlns:a16="http://schemas.microsoft.com/office/drawing/2014/main" id="{EC80A644-C270-4E95-9AB8-9852F2563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63" y="2266950"/>
              <a:ext cx="780839" cy="92040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59CBF42-2FE1-43DC-98E8-108DF93F72D3}"/>
                </a:ext>
              </a:extLst>
            </p:cNvPr>
            <p:cNvSpPr txBox="1"/>
            <p:nvPr/>
          </p:nvSpPr>
          <p:spPr>
            <a:xfrm>
              <a:off x="4981660" y="3069073"/>
              <a:ext cx="872660" cy="577081"/>
            </a:xfrm>
            <a:prstGeom prst="rect">
              <a:avLst/>
            </a:prstGeom>
            <a:noFill/>
          </p:spPr>
          <p:txBody>
            <a:bodyPr wrap="square" rtlCol="0">
              <a:spAutoFit/>
            </a:bodyPr>
            <a:lstStyle/>
            <a:p>
              <a:pPr algn="ctr"/>
              <a:r>
                <a:rPr lang="nl-NL" sz="1050"/>
                <a:t>Nederlandse samenleving verandert</a:t>
              </a:r>
              <a:endParaRPr lang="nl-NL"/>
            </a:p>
          </p:txBody>
        </p:sp>
      </p:grpSp>
      <p:grpSp>
        <p:nvGrpSpPr>
          <p:cNvPr id="11" name="Groep 10">
            <a:extLst>
              <a:ext uri="{FF2B5EF4-FFF2-40B4-BE49-F238E27FC236}">
                <a16:creationId xmlns:a16="http://schemas.microsoft.com/office/drawing/2014/main" id="{ED286AB1-B8A6-4F97-9FF5-05BC32A09535}"/>
              </a:ext>
            </a:extLst>
          </p:cNvPr>
          <p:cNvGrpSpPr/>
          <p:nvPr/>
        </p:nvGrpSpPr>
        <p:grpSpPr>
          <a:xfrm>
            <a:off x="5275814" y="930928"/>
            <a:ext cx="914400" cy="1223455"/>
            <a:chOff x="4817157" y="968866"/>
            <a:chExt cx="914400" cy="1223455"/>
          </a:xfrm>
        </p:grpSpPr>
        <p:sp>
          <p:nvSpPr>
            <p:cNvPr id="9" name="Tekstvak 8">
              <a:extLst>
                <a:ext uri="{FF2B5EF4-FFF2-40B4-BE49-F238E27FC236}">
                  <a16:creationId xmlns:a16="http://schemas.microsoft.com/office/drawing/2014/main" id="{7A3E5018-F2E5-49C4-947D-7B230DE79D96}"/>
                </a:ext>
              </a:extLst>
            </p:cNvPr>
            <p:cNvSpPr txBox="1"/>
            <p:nvPr/>
          </p:nvSpPr>
          <p:spPr>
            <a:xfrm>
              <a:off x="4817157" y="1776823"/>
              <a:ext cx="872660" cy="415498"/>
            </a:xfrm>
            <a:prstGeom prst="rect">
              <a:avLst/>
            </a:prstGeom>
            <a:noFill/>
          </p:spPr>
          <p:txBody>
            <a:bodyPr wrap="square" rtlCol="0">
              <a:spAutoFit/>
            </a:bodyPr>
            <a:lstStyle/>
            <a:p>
              <a:pPr algn="ctr"/>
              <a:r>
                <a:rPr lang="nl-NL" sz="1050"/>
                <a:t>Grotere rol technologie</a:t>
              </a:r>
              <a:endParaRPr lang="nl-NL"/>
            </a:p>
          </p:txBody>
        </p:sp>
        <p:pic>
          <p:nvPicPr>
            <p:cNvPr id="10" name="Graphic 9" descr="Selfie silhouet">
              <a:extLst>
                <a:ext uri="{FF2B5EF4-FFF2-40B4-BE49-F238E27FC236}">
                  <a16:creationId xmlns:a16="http://schemas.microsoft.com/office/drawing/2014/main" id="{16427AA6-C9BE-42C9-B8C5-857A4115EA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7157" y="968866"/>
              <a:ext cx="914400" cy="914400"/>
            </a:xfrm>
            <a:prstGeom prst="rect">
              <a:avLst/>
            </a:prstGeom>
          </p:spPr>
        </p:pic>
      </p:grpSp>
      <p:grpSp>
        <p:nvGrpSpPr>
          <p:cNvPr id="17" name="Groep 16">
            <a:extLst>
              <a:ext uri="{FF2B5EF4-FFF2-40B4-BE49-F238E27FC236}">
                <a16:creationId xmlns:a16="http://schemas.microsoft.com/office/drawing/2014/main" id="{33A5EC84-D669-4C4A-B10E-E9A065DFC110}"/>
              </a:ext>
            </a:extLst>
          </p:cNvPr>
          <p:cNvGrpSpPr/>
          <p:nvPr/>
        </p:nvGrpSpPr>
        <p:grpSpPr>
          <a:xfrm>
            <a:off x="8595654" y="1058008"/>
            <a:ext cx="978476" cy="1242598"/>
            <a:chOff x="6922650" y="862423"/>
            <a:chExt cx="978476" cy="1242598"/>
          </a:xfrm>
        </p:grpSpPr>
        <p:sp>
          <p:nvSpPr>
            <p:cNvPr id="14" name="Tekstvak 13">
              <a:extLst>
                <a:ext uri="{FF2B5EF4-FFF2-40B4-BE49-F238E27FC236}">
                  <a16:creationId xmlns:a16="http://schemas.microsoft.com/office/drawing/2014/main" id="{D216F977-4EF5-438A-BF81-DE3FD6211222}"/>
                </a:ext>
              </a:extLst>
            </p:cNvPr>
            <p:cNvSpPr txBox="1"/>
            <p:nvPr/>
          </p:nvSpPr>
          <p:spPr>
            <a:xfrm>
              <a:off x="6922650" y="1689523"/>
              <a:ext cx="978476" cy="415498"/>
            </a:xfrm>
            <a:prstGeom prst="rect">
              <a:avLst/>
            </a:prstGeom>
            <a:noFill/>
          </p:spPr>
          <p:txBody>
            <a:bodyPr wrap="square" rtlCol="0">
              <a:spAutoFit/>
            </a:bodyPr>
            <a:lstStyle/>
            <a:p>
              <a:pPr algn="ctr"/>
              <a:r>
                <a:rPr lang="nl-NL" sz="1050"/>
                <a:t>Arbeidsmarkt verandert</a:t>
              </a:r>
              <a:endParaRPr lang="nl-NL"/>
            </a:p>
          </p:txBody>
        </p:sp>
        <p:pic>
          <p:nvPicPr>
            <p:cNvPr id="16" name="Graphic 15" descr="Gebruikers silhouet">
              <a:extLst>
                <a:ext uri="{FF2B5EF4-FFF2-40B4-BE49-F238E27FC236}">
                  <a16:creationId xmlns:a16="http://schemas.microsoft.com/office/drawing/2014/main" id="{700C12ED-0D7A-48C5-8008-020F8BB38F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4390" y="862423"/>
              <a:ext cx="914400" cy="914400"/>
            </a:xfrm>
            <a:prstGeom prst="rect">
              <a:avLst/>
            </a:prstGeom>
          </p:spPr>
        </p:pic>
      </p:grpSp>
      <p:grpSp>
        <p:nvGrpSpPr>
          <p:cNvPr id="31" name="Groep 30">
            <a:extLst>
              <a:ext uri="{FF2B5EF4-FFF2-40B4-BE49-F238E27FC236}">
                <a16:creationId xmlns:a16="http://schemas.microsoft.com/office/drawing/2014/main" id="{E2659E4C-7C56-458A-B8C9-D9D37F9A90E0}"/>
              </a:ext>
            </a:extLst>
          </p:cNvPr>
          <p:cNvGrpSpPr/>
          <p:nvPr/>
        </p:nvGrpSpPr>
        <p:grpSpPr>
          <a:xfrm>
            <a:off x="8325778" y="4090862"/>
            <a:ext cx="1044603" cy="1470337"/>
            <a:chOff x="8000034" y="3797899"/>
            <a:chExt cx="1044603" cy="1470337"/>
          </a:xfrm>
        </p:grpSpPr>
        <p:sp>
          <p:nvSpPr>
            <p:cNvPr id="28" name="Tekstvak 27">
              <a:extLst>
                <a:ext uri="{FF2B5EF4-FFF2-40B4-BE49-F238E27FC236}">
                  <a16:creationId xmlns:a16="http://schemas.microsoft.com/office/drawing/2014/main" id="{9485A815-E011-4D10-9DD9-15ADED4E3BF5}"/>
                </a:ext>
              </a:extLst>
            </p:cNvPr>
            <p:cNvSpPr txBox="1"/>
            <p:nvPr/>
          </p:nvSpPr>
          <p:spPr>
            <a:xfrm>
              <a:off x="8000034" y="4691155"/>
              <a:ext cx="1044603" cy="577081"/>
            </a:xfrm>
            <a:prstGeom prst="rect">
              <a:avLst/>
            </a:prstGeom>
            <a:noFill/>
          </p:spPr>
          <p:txBody>
            <a:bodyPr wrap="square" rtlCol="0">
              <a:spAutoFit/>
            </a:bodyPr>
            <a:lstStyle/>
            <a:p>
              <a:pPr algn="ctr"/>
              <a:r>
                <a:rPr lang="nl-NL" sz="1050"/>
                <a:t>Veranderende politieke keuzes</a:t>
              </a:r>
              <a:endParaRPr lang="nl-NL"/>
            </a:p>
          </p:txBody>
        </p:sp>
        <p:pic>
          <p:nvPicPr>
            <p:cNvPr id="30" name="Graphic 29" descr="Lijst silhouet">
              <a:extLst>
                <a:ext uri="{FF2B5EF4-FFF2-40B4-BE49-F238E27FC236}">
                  <a16:creationId xmlns:a16="http://schemas.microsoft.com/office/drawing/2014/main" id="{E8B9D1FD-A5F3-4B45-A016-C17FBC325B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5135" y="3797899"/>
              <a:ext cx="914400" cy="914400"/>
            </a:xfrm>
            <a:prstGeom prst="rect">
              <a:avLst/>
            </a:prstGeom>
          </p:spPr>
        </p:pic>
      </p:grpSp>
      <p:grpSp>
        <p:nvGrpSpPr>
          <p:cNvPr id="41" name="Groep 40">
            <a:extLst>
              <a:ext uri="{FF2B5EF4-FFF2-40B4-BE49-F238E27FC236}">
                <a16:creationId xmlns:a16="http://schemas.microsoft.com/office/drawing/2014/main" id="{1A3D1B82-B8D0-4EDC-BD99-CF8A5CDCD48F}"/>
              </a:ext>
            </a:extLst>
          </p:cNvPr>
          <p:cNvGrpSpPr/>
          <p:nvPr/>
        </p:nvGrpSpPr>
        <p:grpSpPr>
          <a:xfrm>
            <a:off x="5156498" y="4906723"/>
            <a:ext cx="1104233" cy="1308952"/>
            <a:chOff x="5808244" y="4882259"/>
            <a:chExt cx="1104233" cy="1308952"/>
          </a:xfrm>
        </p:grpSpPr>
        <p:sp>
          <p:nvSpPr>
            <p:cNvPr id="34" name="Tekstvak 33">
              <a:extLst>
                <a:ext uri="{FF2B5EF4-FFF2-40B4-BE49-F238E27FC236}">
                  <a16:creationId xmlns:a16="http://schemas.microsoft.com/office/drawing/2014/main" id="{BC82F173-CBDA-4A55-A9AE-857B2776846A}"/>
                </a:ext>
              </a:extLst>
            </p:cNvPr>
            <p:cNvSpPr txBox="1"/>
            <p:nvPr/>
          </p:nvSpPr>
          <p:spPr>
            <a:xfrm>
              <a:off x="5850383" y="5775713"/>
              <a:ext cx="1044603" cy="415498"/>
            </a:xfrm>
            <a:prstGeom prst="rect">
              <a:avLst/>
            </a:prstGeom>
            <a:noFill/>
          </p:spPr>
          <p:txBody>
            <a:bodyPr wrap="square" rtlCol="0">
              <a:spAutoFit/>
            </a:bodyPr>
            <a:lstStyle/>
            <a:p>
              <a:pPr algn="ctr"/>
              <a:r>
                <a:rPr lang="nl-NL" sz="1050"/>
                <a:t>Stijgende zorgkosten</a:t>
              </a:r>
              <a:endParaRPr lang="nl-NL"/>
            </a:p>
          </p:txBody>
        </p:sp>
        <p:pic>
          <p:nvPicPr>
            <p:cNvPr id="36" name="Graphic 35" descr="Zorg silhouet">
              <a:extLst>
                <a:ext uri="{FF2B5EF4-FFF2-40B4-BE49-F238E27FC236}">
                  <a16:creationId xmlns:a16="http://schemas.microsoft.com/office/drawing/2014/main" id="{EB87B9F9-CE11-486F-9B20-E26D408DAF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0541" y="5069150"/>
              <a:ext cx="505490" cy="505490"/>
            </a:xfrm>
            <a:prstGeom prst="rect">
              <a:avLst/>
            </a:prstGeom>
          </p:spPr>
        </p:pic>
        <p:pic>
          <p:nvPicPr>
            <p:cNvPr id="40" name="Graphic 39" descr="Exponentiële grafiek silhouet">
              <a:extLst>
                <a:ext uri="{FF2B5EF4-FFF2-40B4-BE49-F238E27FC236}">
                  <a16:creationId xmlns:a16="http://schemas.microsoft.com/office/drawing/2014/main" id="{CF7A299F-60CD-4877-B362-3B103F88AD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08244" y="4882259"/>
              <a:ext cx="1104233" cy="1104233"/>
            </a:xfrm>
            <a:prstGeom prst="rect">
              <a:avLst/>
            </a:prstGeom>
          </p:spPr>
        </p:pic>
      </p:grpSp>
      <p:grpSp>
        <p:nvGrpSpPr>
          <p:cNvPr id="59" name="Groep 58">
            <a:extLst>
              <a:ext uri="{FF2B5EF4-FFF2-40B4-BE49-F238E27FC236}">
                <a16:creationId xmlns:a16="http://schemas.microsoft.com/office/drawing/2014/main" id="{76D0A38C-737F-4C8E-A2B1-99352F30AF49}"/>
              </a:ext>
            </a:extLst>
          </p:cNvPr>
          <p:cNvGrpSpPr/>
          <p:nvPr/>
        </p:nvGrpSpPr>
        <p:grpSpPr>
          <a:xfrm>
            <a:off x="2222629" y="4180374"/>
            <a:ext cx="1154032" cy="1254001"/>
            <a:chOff x="2739028" y="4737661"/>
            <a:chExt cx="1154032" cy="1254001"/>
          </a:xfrm>
        </p:grpSpPr>
        <p:sp>
          <p:nvSpPr>
            <p:cNvPr id="53" name="Tekstvak 52">
              <a:extLst>
                <a:ext uri="{FF2B5EF4-FFF2-40B4-BE49-F238E27FC236}">
                  <a16:creationId xmlns:a16="http://schemas.microsoft.com/office/drawing/2014/main" id="{D099EBDE-16AD-4F4D-B7F0-C8D4002F00E1}"/>
                </a:ext>
              </a:extLst>
            </p:cNvPr>
            <p:cNvSpPr txBox="1"/>
            <p:nvPr/>
          </p:nvSpPr>
          <p:spPr>
            <a:xfrm>
              <a:off x="2739028" y="5576164"/>
              <a:ext cx="1044603" cy="415498"/>
            </a:xfrm>
            <a:prstGeom prst="rect">
              <a:avLst/>
            </a:prstGeom>
            <a:noFill/>
          </p:spPr>
          <p:txBody>
            <a:bodyPr wrap="square" rtlCol="0">
              <a:spAutoFit/>
            </a:bodyPr>
            <a:lstStyle/>
            <a:p>
              <a:pPr algn="ctr"/>
              <a:r>
                <a:rPr lang="nl-NL" sz="1050"/>
                <a:t>Juiste zorg op juiste plek</a:t>
              </a:r>
              <a:endParaRPr lang="nl-NL"/>
            </a:p>
          </p:txBody>
        </p:sp>
        <p:pic>
          <p:nvPicPr>
            <p:cNvPr id="56" name="Graphic 55" descr="Markering silhouet">
              <a:extLst>
                <a:ext uri="{FF2B5EF4-FFF2-40B4-BE49-F238E27FC236}">
                  <a16:creationId xmlns:a16="http://schemas.microsoft.com/office/drawing/2014/main" id="{EBB42B55-C3A1-40BA-87CA-8C0D2917FB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69522" y="4737661"/>
              <a:ext cx="823538" cy="823538"/>
            </a:xfrm>
            <a:prstGeom prst="rect">
              <a:avLst/>
            </a:prstGeom>
          </p:spPr>
        </p:pic>
        <p:pic>
          <p:nvPicPr>
            <p:cNvPr id="58" name="Graphic 57" descr="Zorg silhouet">
              <a:extLst>
                <a:ext uri="{FF2B5EF4-FFF2-40B4-BE49-F238E27FC236}">
                  <a16:creationId xmlns:a16="http://schemas.microsoft.com/office/drawing/2014/main" id="{585C8EE2-56A5-4C31-A8CE-F51C3B435C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21619" y="5063000"/>
              <a:ext cx="577081" cy="577081"/>
            </a:xfrm>
            <a:prstGeom prst="rect">
              <a:avLst/>
            </a:prstGeom>
          </p:spPr>
        </p:pic>
      </p:grpSp>
      <p:grpSp>
        <p:nvGrpSpPr>
          <p:cNvPr id="93" name="Groep 92">
            <a:extLst>
              <a:ext uri="{FF2B5EF4-FFF2-40B4-BE49-F238E27FC236}">
                <a16:creationId xmlns:a16="http://schemas.microsoft.com/office/drawing/2014/main" id="{3F12651B-2B03-4B7E-999B-31C9B614AC3C}"/>
              </a:ext>
            </a:extLst>
          </p:cNvPr>
          <p:cNvGrpSpPr/>
          <p:nvPr/>
        </p:nvGrpSpPr>
        <p:grpSpPr>
          <a:xfrm>
            <a:off x="2706082" y="2442951"/>
            <a:ext cx="6339507" cy="1616464"/>
            <a:chOff x="2945780" y="2442951"/>
            <a:chExt cx="6339507" cy="1616464"/>
          </a:xfrm>
        </p:grpSpPr>
        <p:sp>
          <p:nvSpPr>
            <p:cNvPr id="61" name="Stroomdiagram: Alternatief proces 60">
              <a:extLst>
                <a:ext uri="{FF2B5EF4-FFF2-40B4-BE49-F238E27FC236}">
                  <a16:creationId xmlns:a16="http://schemas.microsoft.com/office/drawing/2014/main" id="{2E34603A-6B5F-4F5A-BB0B-6D3BD5DB0C8E}"/>
                </a:ext>
              </a:extLst>
            </p:cNvPr>
            <p:cNvSpPr/>
            <p:nvPr/>
          </p:nvSpPr>
          <p:spPr>
            <a:xfrm>
              <a:off x="2945780" y="2442951"/>
              <a:ext cx="6339507" cy="1616464"/>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Stroomdiagram: Alternatief proces 62">
              <a:extLst>
                <a:ext uri="{FF2B5EF4-FFF2-40B4-BE49-F238E27FC236}">
                  <a16:creationId xmlns:a16="http://schemas.microsoft.com/office/drawing/2014/main" id="{9D0FCF0F-9C0A-414B-B5B1-DBE72C836262}"/>
                </a:ext>
              </a:extLst>
            </p:cNvPr>
            <p:cNvSpPr/>
            <p:nvPr/>
          </p:nvSpPr>
          <p:spPr>
            <a:xfrm>
              <a:off x="3054176" y="2499211"/>
              <a:ext cx="1145568" cy="15039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Stroomdiagram: Alternatief proces 63">
              <a:extLst>
                <a:ext uri="{FF2B5EF4-FFF2-40B4-BE49-F238E27FC236}">
                  <a16:creationId xmlns:a16="http://schemas.microsoft.com/office/drawing/2014/main" id="{B24297C1-7201-4595-A888-461112C527BE}"/>
                </a:ext>
              </a:extLst>
            </p:cNvPr>
            <p:cNvSpPr/>
            <p:nvPr/>
          </p:nvSpPr>
          <p:spPr>
            <a:xfrm>
              <a:off x="4284006" y="2499211"/>
              <a:ext cx="1145568" cy="15039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Stroomdiagram: Alternatief proces 64">
              <a:extLst>
                <a:ext uri="{FF2B5EF4-FFF2-40B4-BE49-F238E27FC236}">
                  <a16:creationId xmlns:a16="http://schemas.microsoft.com/office/drawing/2014/main" id="{5F437D1E-E635-4DE1-865F-0F0A3769D531}"/>
                </a:ext>
              </a:extLst>
            </p:cNvPr>
            <p:cNvSpPr/>
            <p:nvPr/>
          </p:nvSpPr>
          <p:spPr>
            <a:xfrm>
              <a:off x="5515512" y="2516521"/>
              <a:ext cx="1145568" cy="149618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Stroomdiagram: Alternatief proces 65">
              <a:extLst>
                <a:ext uri="{FF2B5EF4-FFF2-40B4-BE49-F238E27FC236}">
                  <a16:creationId xmlns:a16="http://schemas.microsoft.com/office/drawing/2014/main" id="{0DA9D7B7-CC2D-473C-9E0E-D42BA9AC7093}"/>
                </a:ext>
              </a:extLst>
            </p:cNvPr>
            <p:cNvSpPr/>
            <p:nvPr/>
          </p:nvSpPr>
          <p:spPr>
            <a:xfrm>
              <a:off x="6745342" y="2508763"/>
              <a:ext cx="1145568" cy="15039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Stroomdiagram: Alternatief proces 66">
              <a:extLst>
                <a:ext uri="{FF2B5EF4-FFF2-40B4-BE49-F238E27FC236}">
                  <a16:creationId xmlns:a16="http://schemas.microsoft.com/office/drawing/2014/main" id="{8B552B87-5259-4E8A-BBB1-977EB6538D0A}"/>
                </a:ext>
              </a:extLst>
            </p:cNvPr>
            <p:cNvSpPr/>
            <p:nvPr/>
          </p:nvSpPr>
          <p:spPr>
            <a:xfrm>
              <a:off x="7970038" y="2499211"/>
              <a:ext cx="1145568" cy="15039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Tekstvak 68">
              <a:extLst>
                <a:ext uri="{FF2B5EF4-FFF2-40B4-BE49-F238E27FC236}">
                  <a16:creationId xmlns:a16="http://schemas.microsoft.com/office/drawing/2014/main" id="{0C44568E-70F9-4EE8-8B0E-CE4D6609D5F4}"/>
                </a:ext>
              </a:extLst>
            </p:cNvPr>
            <p:cNvSpPr txBox="1"/>
            <p:nvPr/>
          </p:nvSpPr>
          <p:spPr>
            <a:xfrm>
              <a:off x="3054176" y="3409025"/>
              <a:ext cx="1150702" cy="577081"/>
            </a:xfrm>
            <a:prstGeom prst="rect">
              <a:avLst/>
            </a:prstGeom>
            <a:noFill/>
          </p:spPr>
          <p:txBody>
            <a:bodyPr wrap="square" rtlCol="0">
              <a:spAutoFit/>
            </a:bodyPr>
            <a:lstStyle/>
            <a:p>
              <a:pPr algn="ctr"/>
              <a:r>
                <a:rPr lang="nl-NL" sz="1050"/>
                <a:t>Langer leven met meer aandoeningen</a:t>
              </a:r>
              <a:endParaRPr lang="nl-NL"/>
            </a:p>
          </p:txBody>
        </p:sp>
        <p:sp>
          <p:nvSpPr>
            <p:cNvPr id="71" name="Tekstvak 70">
              <a:extLst>
                <a:ext uri="{FF2B5EF4-FFF2-40B4-BE49-F238E27FC236}">
                  <a16:creationId xmlns:a16="http://schemas.microsoft.com/office/drawing/2014/main" id="{AC17D41D-2359-4AA2-BCE6-B3353A201633}"/>
                </a:ext>
              </a:extLst>
            </p:cNvPr>
            <p:cNvSpPr txBox="1"/>
            <p:nvPr/>
          </p:nvSpPr>
          <p:spPr>
            <a:xfrm>
              <a:off x="4271900" y="3410505"/>
              <a:ext cx="1150702" cy="577081"/>
            </a:xfrm>
            <a:prstGeom prst="rect">
              <a:avLst/>
            </a:prstGeom>
            <a:noFill/>
          </p:spPr>
          <p:txBody>
            <a:bodyPr wrap="square" rtlCol="0">
              <a:spAutoFit/>
            </a:bodyPr>
            <a:lstStyle/>
            <a:p>
              <a:pPr algn="ctr"/>
              <a:r>
                <a:rPr lang="nl-NL" sz="1050"/>
                <a:t>Eigen regie en persoonlijke wensen</a:t>
              </a:r>
              <a:endParaRPr lang="nl-NL"/>
            </a:p>
          </p:txBody>
        </p:sp>
        <p:sp>
          <p:nvSpPr>
            <p:cNvPr id="72" name="Tekstvak 71">
              <a:extLst>
                <a:ext uri="{FF2B5EF4-FFF2-40B4-BE49-F238E27FC236}">
                  <a16:creationId xmlns:a16="http://schemas.microsoft.com/office/drawing/2014/main" id="{9AA8884D-31DD-4369-B095-A484E9A51F61}"/>
                </a:ext>
              </a:extLst>
            </p:cNvPr>
            <p:cNvSpPr txBox="1"/>
            <p:nvPr/>
          </p:nvSpPr>
          <p:spPr>
            <a:xfrm>
              <a:off x="5516252" y="3411980"/>
              <a:ext cx="1150702" cy="577081"/>
            </a:xfrm>
            <a:prstGeom prst="rect">
              <a:avLst/>
            </a:prstGeom>
            <a:noFill/>
          </p:spPr>
          <p:txBody>
            <a:bodyPr wrap="square" rtlCol="0">
              <a:spAutoFit/>
            </a:bodyPr>
            <a:lstStyle/>
            <a:p>
              <a:pPr algn="ctr"/>
              <a:r>
                <a:rPr lang="nl-NL" sz="1050"/>
                <a:t>Meer aandacht voor het levenseinde</a:t>
              </a:r>
              <a:endParaRPr lang="nl-NL"/>
            </a:p>
          </p:txBody>
        </p:sp>
        <p:sp>
          <p:nvSpPr>
            <p:cNvPr id="73" name="Tekstvak 72">
              <a:extLst>
                <a:ext uri="{FF2B5EF4-FFF2-40B4-BE49-F238E27FC236}">
                  <a16:creationId xmlns:a16="http://schemas.microsoft.com/office/drawing/2014/main" id="{0C4183A2-C39D-4D1C-9F71-79B34C74113B}"/>
                </a:ext>
              </a:extLst>
            </p:cNvPr>
            <p:cNvSpPr txBox="1"/>
            <p:nvPr/>
          </p:nvSpPr>
          <p:spPr>
            <a:xfrm>
              <a:off x="6751726" y="3413459"/>
              <a:ext cx="1150702" cy="253916"/>
            </a:xfrm>
            <a:prstGeom prst="rect">
              <a:avLst/>
            </a:prstGeom>
            <a:noFill/>
          </p:spPr>
          <p:txBody>
            <a:bodyPr wrap="square" rtlCol="0">
              <a:spAutoFit/>
            </a:bodyPr>
            <a:lstStyle/>
            <a:p>
              <a:pPr algn="ctr"/>
              <a:r>
                <a:rPr lang="nl-NL" sz="1050"/>
                <a:t>Langer thuis</a:t>
              </a:r>
              <a:endParaRPr lang="nl-NL"/>
            </a:p>
          </p:txBody>
        </p:sp>
        <p:sp>
          <p:nvSpPr>
            <p:cNvPr id="74" name="Tekstvak 73">
              <a:extLst>
                <a:ext uri="{FF2B5EF4-FFF2-40B4-BE49-F238E27FC236}">
                  <a16:creationId xmlns:a16="http://schemas.microsoft.com/office/drawing/2014/main" id="{6F05CFBE-7C18-4530-8644-C4956E95BE85}"/>
                </a:ext>
              </a:extLst>
            </p:cNvPr>
            <p:cNvSpPr txBox="1"/>
            <p:nvPr/>
          </p:nvSpPr>
          <p:spPr>
            <a:xfrm>
              <a:off x="7951697" y="3414935"/>
              <a:ext cx="1150702" cy="415498"/>
            </a:xfrm>
            <a:prstGeom prst="rect">
              <a:avLst/>
            </a:prstGeom>
            <a:noFill/>
          </p:spPr>
          <p:txBody>
            <a:bodyPr wrap="square" rtlCol="0">
              <a:spAutoFit/>
            </a:bodyPr>
            <a:lstStyle/>
            <a:p>
              <a:pPr algn="ctr"/>
              <a:r>
                <a:rPr lang="nl-NL" sz="1050"/>
                <a:t>Informele zorg verandert</a:t>
              </a:r>
              <a:endParaRPr lang="nl-NL"/>
            </a:p>
          </p:txBody>
        </p:sp>
        <p:grpSp>
          <p:nvGrpSpPr>
            <p:cNvPr id="80" name="Groep 79">
              <a:extLst>
                <a:ext uri="{FF2B5EF4-FFF2-40B4-BE49-F238E27FC236}">
                  <a16:creationId xmlns:a16="http://schemas.microsoft.com/office/drawing/2014/main" id="{0A96DF6E-FC6D-49E7-8766-EFC334BE342B}"/>
                </a:ext>
              </a:extLst>
            </p:cNvPr>
            <p:cNvGrpSpPr/>
            <p:nvPr/>
          </p:nvGrpSpPr>
          <p:grpSpPr>
            <a:xfrm>
              <a:off x="3309110" y="2531468"/>
              <a:ext cx="657476" cy="999033"/>
              <a:chOff x="1190136" y="3506680"/>
              <a:chExt cx="914400" cy="1287573"/>
            </a:xfrm>
          </p:grpSpPr>
          <p:pic>
            <p:nvPicPr>
              <p:cNvPr id="75" name="Graphic 74" descr="Slingers silhouet">
                <a:extLst>
                  <a:ext uri="{FF2B5EF4-FFF2-40B4-BE49-F238E27FC236}">
                    <a16:creationId xmlns:a16="http://schemas.microsoft.com/office/drawing/2014/main" id="{F1159EE5-AA99-41B9-9D45-7D2C67A7CEA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87324" y="3506680"/>
                <a:ext cx="535488" cy="535488"/>
              </a:xfrm>
              <a:prstGeom prst="rect">
                <a:avLst/>
              </a:prstGeom>
            </p:spPr>
          </p:pic>
          <p:pic>
            <p:nvPicPr>
              <p:cNvPr id="79" name="Graphic 78" descr="Ongeduldig silhouet">
                <a:extLst>
                  <a:ext uri="{FF2B5EF4-FFF2-40B4-BE49-F238E27FC236}">
                    <a16:creationId xmlns:a16="http://schemas.microsoft.com/office/drawing/2014/main" id="{D039A575-53B4-4FCA-B4A7-87C3499C694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90136" y="3879853"/>
                <a:ext cx="914400" cy="914400"/>
              </a:xfrm>
              <a:prstGeom prst="rect">
                <a:avLst/>
              </a:prstGeom>
            </p:spPr>
          </p:pic>
        </p:grpSp>
        <p:grpSp>
          <p:nvGrpSpPr>
            <p:cNvPr id="82" name="Group 58">
              <a:extLst>
                <a:ext uri="{FF2B5EF4-FFF2-40B4-BE49-F238E27FC236}">
                  <a16:creationId xmlns:a16="http://schemas.microsoft.com/office/drawing/2014/main" id="{9D12A28A-FE22-4385-8BC8-F92E5F60F4A7}"/>
                </a:ext>
              </a:extLst>
            </p:cNvPr>
            <p:cNvGrpSpPr>
              <a:grpSpLocks noChangeAspect="1"/>
            </p:cNvGrpSpPr>
            <p:nvPr/>
          </p:nvGrpSpPr>
          <p:grpSpPr bwMode="auto">
            <a:xfrm>
              <a:off x="4856770" y="2587064"/>
              <a:ext cx="503382" cy="440754"/>
              <a:chOff x="2402" y="1749"/>
              <a:chExt cx="426" cy="373"/>
            </a:xfrm>
            <a:solidFill>
              <a:schemeClr val="tx1"/>
            </a:solidFill>
          </p:grpSpPr>
          <p:sp>
            <p:nvSpPr>
              <p:cNvPr id="83" name="Freeform 59">
                <a:extLst>
                  <a:ext uri="{FF2B5EF4-FFF2-40B4-BE49-F238E27FC236}">
                    <a16:creationId xmlns:a16="http://schemas.microsoft.com/office/drawing/2014/main" id="{BE250EF3-C694-4B13-A390-DC354388E307}"/>
                  </a:ext>
                </a:extLst>
              </p:cNvPr>
              <p:cNvSpPr>
                <a:spLocks noEditPoints="1"/>
              </p:cNvSpPr>
              <p:nvPr/>
            </p:nvSpPr>
            <p:spPr bwMode="auto">
              <a:xfrm>
                <a:off x="2402" y="1749"/>
                <a:ext cx="426" cy="373"/>
              </a:xfrm>
              <a:custGeom>
                <a:avLst/>
                <a:gdLst>
                  <a:gd name="T0" fmla="*/ 90 w 288"/>
                  <a:gd name="T1" fmla="*/ 252 h 252"/>
                  <a:gd name="T2" fmla="*/ 87 w 288"/>
                  <a:gd name="T3" fmla="*/ 252 h 252"/>
                  <a:gd name="T4" fmla="*/ 84 w 288"/>
                  <a:gd name="T5" fmla="*/ 246 h 252"/>
                  <a:gd name="T6" fmla="*/ 84 w 288"/>
                  <a:gd name="T7" fmla="*/ 204 h 252"/>
                  <a:gd name="T8" fmla="*/ 6 w 288"/>
                  <a:gd name="T9" fmla="*/ 204 h 252"/>
                  <a:gd name="T10" fmla="*/ 0 w 288"/>
                  <a:gd name="T11" fmla="*/ 198 h 252"/>
                  <a:gd name="T12" fmla="*/ 0 w 288"/>
                  <a:gd name="T13" fmla="*/ 6 h 252"/>
                  <a:gd name="T14" fmla="*/ 6 w 288"/>
                  <a:gd name="T15" fmla="*/ 0 h 252"/>
                  <a:gd name="T16" fmla="*/ 282 w 288"/>
                  <a:gd name="T17" fmla="*/ 0 h 252"/>
                  <a:gd name="T18" fmla="*/ 288 w 288"/>
                  <a:gd name="T19" fmla="*/ 6 h 252"/>
                  <a:gd name="T20" fmla="*/ 288 w 288"/>
                  <a:gd name="T21" fmla="*/ 198 h 252"/>
                  <a:gd name="T22" fmla="*/ 282 w 288"/>
                  <a:gd name="T23" fmla="*/ 204 h 252"/>
                  <a:gd name="T24" fmla="*/ 140 w 288"/>
                  <a:gd name="T25" fmla="*/ 204 h 252"/>
                  <a:gd name="T26" fmla="*/ 94 w 288"/>
                  <a:gd name="T27" fmla="*/ 251 h 252"/>
                  <a:gd name="T28" fmla="*/ 90 w 288"/>
                  <a:gd name="T29" fmla="*/ 252 h 252"/>
                  <a:gd name="T30" fmla="*/ 12 w 288"/>
                  <a:gd name="T31" fmla="*/ 192 h 252"/>
                  <a:gd name="T32" fmla="*/ 90 w 288"/>
                  <a:gd name="T33" fmla="*/ 192 h 252"/>
                  <a:gd name="T34" fmla="*/ 96 w 288"/>
                  <a:gd name="T35" fmla="*/ 198 h 252"/>
                  <a:gd name="T36" fmla="*/ 96 w 288"/>
                  <a:gd name="T37" fmla="*/ 232 h 252"/>
                  <a:gd name="T38" fmla="*/ 133 w 288"/>
                  <a:gd name="T39" fmla="*/ 194 h 252"/>
                  <a:gd name="T40" fmla="*/ 138 w 288"/>
                  <a:gd name="T41" fmla="*/ 192 h 252"/>
                  <a:gd name="T42" fmla="*/ 276 w 288"/>
                  <a:gd name="T43" fmla="*/ 192 h 252"/>
                  <a:gd name="T44" fmla="*/ 276 w 288"/>
                  <a:gd name="T45" fmla="*/ 12 h 252"/>
                  <a:gd name="T46" fmla="*/ 12 w 288"/>
                  <a:gd name="T47" fmla="*/ 12 h 252"/>
                  <a:gd name="T48" fmla="*/ 12 w 288"/>
                  <a:gd name="T49" fmla="*/ 19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52">
                    <a:moveTo>
                      <a:pt x="90" y="252"/>
                    </a:moveTo>
                    <a:cubicBezTo>
                      <a:pt x="89" y="252"/>
                      <a:pt x="88" y="252"/>
                      <a:pt x="87" y="252"/>
                    </a:cubicBezTo>
                    <a:cubicBezTo>
                      <a:pt x="85" y="251"/>
                      <a:pt x="84" y="249"/>
                      <a:pt x="84" y="246"/>
                    </a:cubicBezTo>
                    <a:cubicBezTo>
                      <a:pt x="84" y="204"/>
                      <a:pt x="84" y="204"/>
                      <a:pt x="84" y="204"/>
                    </a:cubicBezTo>
                    <a:cubicBezTo>
                      <a:pt x="6" y="204"/>
                      <a:pt x="6" y="204"/>
                      <a:pt x="6" y="204"/>
                    </a:cubicBezTo>
                    <a:cubicBezTo>
                      <a:pt x="2" y="204"/>
                      <a:pt x="0" y="202"/>
                      <a:pt x="0" y="198"/>
                    </a:cubicBezTo>
                    <a:cubicBezTo>
                      <a:pt x="0" y="6"/>
                      <a:pt x="0" y="6"/>
                      <a:pt x="0" y="6"/>
                    </a:cubicBezTo>
                    <a:cubicBezTo>
                      <a:pt x="0" y="3"/>
                      <a:pt x="2" y="0"/>
                      <a:pt x="6" y="0"/>
                    </a:cubicBezTo>
                    <a:cubicBezTo>
                      <a:pt x="282" y="0"/>
                      <a:pt x="282" y="0"/>
                      <a:pt x="282" y="0"/>
                    </a:cubicBezTo>
                    <a:cubicBezTo>
                      <a:pt x="285" y="0"/>
                      <a:pt x="288" y="3"/>
                      <a:pt x="288" y="6"/>
                    </a:cubicBezTo>
                    <a:cubicBezTo>
                      <a:pt x="288" y="198"/>
                      <a:pt x="288" y="198"/>
                      <a:pt x="288" y="198"/>
                    </a:cubicBezTo>
                    <a:cubicBezTo>
                      <a:pt x="288" y="202"/>
                      <a:pt x="285" y="204"/>
                      <a:pt x="282" y="204"/>
                    </a:cubicBezTo>
                    <a:cubicBezTo>
                      <a:pt x="140" y="204"/>
                      <a:pt x="140" y="204"/>
                      <a:pt x="140" y="204"/>
                    </a:cubicBezTo>
                    <a:cubicBezTo>
                      <a:pt x="94" y="251"/>
                      <a:pt x="94" y="251"/>
                      <a:pt x="94" y="251"/>
                    </a:cubicBezTo>
                    <a:cubicBezTo>
                      <a:pt x="93" y="252"/>
                      <a:pt x="91" y="252"/>
                      <a:pt x="90" y="252"/>
                    </a:cubicBezTo>
                    <a:close/>
                    <a:moveTo>
                      <a:pt x="12" y="192"/>
                    </a:moveTo>
                    <a:cubicBezTo>
                      <a:pt x="90" y="192"/>
                      <a:pt x="90" y="192"/>
                      <a:pt x="90" y="192"/>
                    </a:cubicBezTo>
                    <a:cubicBezTo>
                      <a:pt x="93" y="192"/>
                      <a:pt x="96" y="195"/>
                      <a:pt x="96" y="198"/>
                    </a:cubicBezTo>
                    <a:cubicBezTo>
                      <a:pt x="96" y="232"/>
                      <a:pt x="96" y="232"/>
                      <a:pt x="96" y="232"/>
                    </a:cubicBezTo>
                    <a:cubicBezTo>
                      <a:pt x="133" y="194"/>
                      <a:pt x="133" y="194"/>
                      <a:pt x="133" y="194"/>
                    </a:cubicBezTo>
                    <a:cubicBezTo>
                      <a:pt x="135" y="193"/>
                      <a:pt x="136" y="192"/>
                      <a:pt x="138" y="192"/>
                    </a:cubicBezTo>
                    <a:cubicBezTo>
                      <a:pt x="276" y="192"/>
                      <a:pt x="276" y="192"/>
                      <a:pt x="276" y="192"/>
                    </a:cubicBezTo>
                    <a:cubicBezTo>
                      <a:pt x="276" y="12"/>
                      <a:pt x="276" y="12"/>
                      <a:pt x="276"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60">
                <a:extLst>
                  <a:ext uri="{FF2B5EF4-FFF2-40B4-BE49-F238E27FC236}">
                    <a16:creationId xmlns:a16="http://schemas.microsoft.com/office/drawing/2014/main" id="{376CE020-2F39-4C21-B34B-FCF82A0A6B74}"/>
                  </a:ext>
                </a:extLst>
              </p:cNvPr>
              <p:cNvSpPr>
                <a:spLocks/>
              </p:cNvSpPr>
              <p:nvPr/>
            </p:nvSpPr>
            <p:spPr bwMode="auto">
              <a:xfrm>
                <a:off x="2562" y="1838"/>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61">
                <a:extLst>
                  <a:ext uri="{FF2B5EF4-FFF2-40B4-BE49-F238E27FC236}">
                    <a16:creationId xmlns:a16="http://schemas.microsoft.com/office/drawing/2014/main" id="{2790EF86-1A07-4B7E-936A-5848D671FA9E}"/>
                  </a:ext>
                </a:extLst>
              </p:cNvPr>
              <p:cNvSpPr>
                <a:spLocks/>
              </p:cNvSpPr>
              <p:nvPr/>
            </p:nvSpPr>
            <p:spPr bwMode="auto">
              <a:xfrm>
                <a:off x="2562" y="1891"/>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62">
                <a:extLst>
                  <a:ext uri="{FF2B5EF4-FFF2-40B4-BE49-F238E27FC236}">
                    <a16:creationId xmlns:a16="http://schemas.microsoft.com/office/drawing/2014/main" id="{1EF0CB9B-BC9B-400E-A0B0-071203313C28}"/>
                  </a:ext>
                </a:extLst>
              </p:cNvPr>
              <p:cNvSpPr>
                <a:spLocks/>
              </p:cNvSpPr>
              <p:nvPr/>
            </p:nvSpPr>
            <p:spPr bwMode="auto">
              <a:xfrm>
                <a:off x="2562" y="1944"/>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63">
                <a:extLst>
                  <a:ext uri="{FF2B5EF4-FFF2-40B4-BE49-F238E27FC236}">
                    <a16:creationId xmlns:a16="http://schemas.microsoft.com/office/drawing/2014/main" id="{A1BC2E17-247B-4410-BAC8-5CEB0D8BD49E}"/>
                  </a:ext>
                </a:extLst>
              </p:cNvPr>
              <p:cNvSpPr>
                <a:spLocks/>
              </p:cNvSpPr>
              <p:nvPr/>
            </p:nvSpPr>
            <p:spPr bwMode="auto">
              <a:xfrm>
                <a:off x="2491" y="1838"/>
                <a:ext cx="35" cy="17"/>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64">
                <a:extLst>
                  <a:ext uri="{FF2B5EF4-FFF2-40B4-BE49-F238E27FC236}">
                    <a16:creationId xmlns:a16="http://schemas.microsoft.com/office/drawing/2014/main" id="{61879BA2-D8AC-4548-AC0E-6AB5F7593979}"/>
                  </a:ext>
                </a:extLst>
              </p:cNvPr>
              <p:cNvSpPr>
                <a:spLocks/>
              </p:cNvSpPr>
              <p:nvPr/>
            </p:nvSpPr>
            <p:spPr bwMode="auto">
              <a:xfrm>
                <a:off x="2491" y="1891"/>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65">
                <a:extLst>
                  <a:ext uri="{FF2B5EF4-FFF2-40B4-BE49-F238E27FC236}">
                    <a16:creationId xmlns:a16="http://schemas.microsoft.com/office/drawing/2014/main" id="{B7CA9889-473F-4E06-8762-6E6AD8AB1872}"/>
                  </a:ext>
                </a:extLst>
              </p:cNvPr>
              <p:cNvSpPr>
                <a:spLocks/>
              </p:cNvSpPr>
              <p:nvPr/>
            </p:nvSpPr>
            <p:spPr bwMode="auto">
              <a:xfrm>
                <a:off x="2491" y="1944"/>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90" name="Graphic 89" descr="Man met wandelstok silhouet">
              <a:extLst>
                <a:ext uri="{FF2B5EF4-FFF2-40B4-BE49-F238E27FC236}">
                  <a16:creationId xmlns:a16="http://schemas.microsoft.com/office/drawing/2014/main" id="{5CA12227-051D-43F2-A15A-67E5E71BD8D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359923" y="2793515"/>
              <a:ext cx="678939" cy="678939"/>
            </a:xfrm>
            <a:prstGeom prst="rect">
              <a:avLst/>
            </a:prstGeom>
          </p:spPr>
        </p:pic>
        <p:pic>
          <p:nvPicPr>
            <p:cNvPr id="92" name="Graphic 91" descr="Kaars silhouet">
              <a:extLst>
                <a:ext uri="{FF2B5EF4-FFF2-40B4-BE49-F238E27FC236}">
                  <a16:creationId xmlns:a16="http://schemas.microsoft.com/office/drawing/2014/main" id="{EF39E919-5EF3-463C-937C-C6459C3A9B2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47435" y="2634078"/>
              <a:ext cx="914400" cy="914400"/>
            </a:xfrm>
            <a:prstGeom prst="rect">
              <a:avLst/>
            </a:prstGeom>
          </p:spPr>
        </p:pic>
        <p:grpSp>
          <p:nvGrpSpPr>
            <p:cNvPr id="96" name="Groep 95">
              <a:extLst>
                <a:ext uri="{FF2B5EF4-FFF2-40B4-BE49-F238E27FC236}">
                  <a16:creationId xmlns:a16="http://schemas.microsoft.com/office/drawing/2014/main" id="{D10F597A-70FE-45F0-B22B-C4C743052D45}"/>
                </a:ext>
              </a:extLst>
            </p:cNvPr>
            <p:cNvGrpSpPr/>
            <p:nvPr/>
          </p:nvGrpSpPr>
          <p:grpSpPr>
            <a:xfrm>
              <a:off x="6842048" y="2549159"/>
              <a:ext cx="969788" cy="928638"/>
              <a:chOff x="5922885" y="2794564"/>
              <a:chExt cx="1537099" cy="1302112"/>
            </a:xfrm>
          </p:grpSpPr>
          <p:pic>
            <p:nvPicPr>
              <p:cNvPr id="97" name="Graphic 96" descr="Vrouw met wandelstok silhouet">
                <a:extLst>
                  <a:ext uri="{FF2B5EF4-FFF2-40B4-BE49-F238E27FC236}">
                    <a16:creationId xmlns:a16="http://schemas.microsoft.com/office/drawing/2014/main" id="{559D9996-96CB-40A0-BEEB-4766DA6B96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22885" y="3182276"/>
                <a:ext cx="914400" cy="914400"/>
              </a:xfrm>
              <a:prstGeom prst="rect">
                <a:avLst/>
              </a:prstGeom>
            </p:spPr>
          </p:pic>
          <p:pic>
            <p:nvPicPr>
              <p:cNvPr id="98" name="Graphic 97" descr="Introductiepagina silhouet">
                <a:extLst>
                  <a:ext uri="{FF2B5EF4-FFF2-40B4-BE49-F238E27FC236}">
                    <a16:creationId xmlns:a16="http://schemas.microsoft.com/office/drawing/2014/main" id="{2C80D8A5-3CC1-40B9-BBD8-F71B13A90BA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385315" y="2794564"/>
                <a:ext cx="1074669" cy="1074669"/>
              </a:xfrm>
              <a:prstGeom prst="rect">
                <a:avLst/>
              </a:prstGeom>
            </p:spPr>
          </p:pic>
        </p:grpSp>
        <p:grpSp>
          <p:nvGrpSpPr>
            <p:cNvPr id="99" name="Group 54">
              <a:extLst>
                <a:ext uri="{FF2B5EF4-FFF2-40B4-BE49-F238E27FC236}">
                  <a16:creationId xmlns:a16="http://schemas.microsoft.com/office/drawing/2014/main" id="{C91D23A6-7E46-4FA6-8A3B-EB98C4C672FE}"/>
                </a:ext>
              </a:extLst>
            </p:cNvPr>
            <p:cNvGrpSpPr>
              <a:grpSpLocks noChangeAspect="1"/>
            </p:cNvGrpSpPr>
            <p:nvPr/>
          </p:nvGrpSpPr>
          <p:grpSpPr bwMode="auto">
            <a:xfrm>
              <a:off x="8194468" y="2754858"/>
              <a:ext cx="732202" cy="654167"/>
              <a:chOff x="6718" y="681"/>
              <a:chExt cx="441" cy="394"/>
            </a:xfrm>
            <a:solidFill>
              <a:schemeClr val="tx1"/>
            </a:solidFill>
          </p:grpSpPr>
          <p:sp>
            <p:nvSpPr>
              <p:cNvPr id="100" name="Freeform 55">
                <a:extLst>
                  <a:ext uri="{FF2B5EF4-FFF2-40B4-BE49-F238E27FC236}">
                    <a16:creationId xmlns:a16="http://schemas.microsoft.com/office/drawing/2014/main" id="{DA2EE9FA-C636-417D-8292-3A66E620965D}"/>
                  </a:ext>
                </a:extLst>
              </p:cNvPr>
              <p:cNvSpPr>
                <a:spLocks noEditPoints="1"/>
              </p:cNvSpPr>
              <p:nvPr/>
            </p:nvSpPr>
            <p:spPr bwMode="auto">
              <a:xfrm>
                <a:off x="6883" y="681"/>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5"/>
                      <a:pt x="0" y="36"/>
                    </a:cubicBezTo>
                    <a:cubicBezTo>
                      <a:pt x="0" y="16"/>
                      <a:pt x="17"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50" y="60"/>
                      <a:pt x="60" y="49"/>
                      <a:pt x="60" y="36"/>
                    </a:cubicBezTo>
                    <a:cubicBezTo>
                      <a:pt x="60" y="22"/>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6">
                <a:extLst>
                  <a:ext uri="{FF2B5EF4-FFF2-40B4-BE49-F238E27FC236}">
                    <a16:creationId xmlns:a16="http://schemas.microsoft.com/office/drawing/2014/main" id="{46C83966-89E3-4300-87D7-DD5CC5036FB5}"/>
                  </a:ext>
                </a:extLst>
              </p:cNvPr>
              <p:cNvSpPr>
                <a:spLocks noEditPoints="1"/>
              </p:cNvSpPr>
              <p:nvPr/>
            </p:nvSpPr>
            <p:spPr bwMode="auto">
              <a:xfrm>
                <a:off x="7030" y="717"/>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7">
                <a:extLst>
                  <a:ext uri="{FF2B5EF4-FFF2-40B4-BE49-F238E27FC236}">
                    <a16:creationId xmlns:a16="http://schemas.microsoft.com/office/drawing/2014/main" id="{21FD3DE7-9F89-4081-B38F-12B92014A343}"/>
                  </a:ext>
                </a:extLst>
              </p:cNvPr>
              <p:cNvSpPr>
                <a:spLocks noEditPoints="1"/>
              </p:cNvSpPr>
              <p:nvPr/>
            </p:nvSpPr>
            <p:spPr bwMode="auto">
              <a:xfrm>
                <a:off x="6773" y="717"/>
                <a:ext cx="73"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8">
                <a:extLst>
                  <a:ext uri="{FF2B5EF4-FFF2-40B4-BE49-F238E27FC236}">
                    <a16:creationId xmlns:a16="http://schemas.microsoft.com/office/drawing/2014/main" id="{3ACC05D0-F52C-4ED3-98A1-25BF326CC30F}"/>
                  </a:ext>
                </a:extLst>
              </p:cNvPr>
              <p:cNvSpPr>
                <a:spLocks noEditPoints="1"/>
              </p:cNvSpPr>
              <p:nvPr/>
            </p:nvSpPr>
            <p:spPr bwMode="auto">
              <a:xfrm>
                <a:off x="6718" y="989"/>
                <a:ext cx="441" cy="86"/>
              </a:xfrm>
              <a:custGeom>
                <a:avLst/>
                <a:gdLst>
                  <a:gd name="T0" fmla="*/ 144 w 288"/>
                  <a:gd name="T1" fmla="*/ 58 h 58"/>
                  <a:gd name="T2" fmla="*/ 0 w 288"/>
                  <a:gd name="T3" fmla="*/ 28 h 58"/>
                  <a:gd name="T4" fmla="*/ 83 w 288"/>
                  <a:gd name="T5" fmla="*/ 0 h 58"/>
                  <a:gd name="T6" fmla="*/ 90 w 288"/>
                  <a:gd name="T7" fmla="*/ 6 h 58"/>
                  <a:gd name="T8" fmla="*/ 84 w 288"/>
                  <a:gd name="T9" fmla="*/ 12 h 58"/>
                  <a:gd name="T10" fmla="*/ 13 w 288"/>
                  <a:gd name="T11" fmla="*/ 28 h 58"/>
                  <a:gd name="T12" fmla="*/ 144 w 288"/>
                  <a:gd name="T13" fmla="*/ 46 h 58"/>
                  <a:gd name="T14" fmla="*/ 276 w 288"/>
                  <a:gd name="T15" fmla="*/ 28 h 58"/>
                  <a:gd name="T16" fmla="*/ 204 w 288"/>
                  <a:gd name="T17" fmla="*/ 12 h 58"/>
                  <a:gd name="T18" fmla="*/ 198 w 288"/>
                  <a:gd name="T19" fmla="*/ 6 h 58"/>
                  <a:gd name="T20" fmla="*/ 205 w 288"/>
                  <a:gd name="T21" fmla="*/ 0 h 58"/>
                  <a:gd name="T22" fmla="*/ 288 w 288"/>
                  <a:gd name="T23" fmla="*/ 28 h 58"/>
                  <a:gd name="T24" fmla="*/ 144 w 288"/>
                  <a:gd name="T25" fmla="*/ 58 h 58"/>
                  <a:gd name="T26" fmla="*/ 277 w 288"/>
                  <a:gd name="T27" fmla="*/ 28 h 58"/>
                  <a:gd name="T28" fmla="*/ 277 w 288"/>
                  <a:gd name="T2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58">
                    <a:moveTo>
                      <a:pt x="144" y="58"/>
                    </a:moveTo>
                    <a:cubicBezTo>
                      <a:pt x="130" y="58"/>
                      <a:pt x="0" y="57"/>
                      <a:pt x="0" y="28"/>
                    </a:cubicBezTo>
                    <a:cubicBezTo>
                      <a:pt x="0" y="14"/>
                      <a:pt x="28" y="5"/>
                      <a:pt x="83" y="0"/>
                    </a:cubicBezTo>
                    <a:cubicBezTo>
                      <a:pt x="87" y="0"/>
                      <a:pt x="90" y="2"/>
                      <a:pt x="90" y="6"/>
                    </a:cubicBezTo>
                    <a:cubicBezTo>
                      <a:pt x="90" y="9"/>
                      <a:pt x="88" y="12"/>
                      <a:pt x="84" y="12"/>
                    </a:cubicBezTo>
                    <a:cubicBezTo>
                      <a:pt x="33" y="16"/>
                      <a:pt x="16" y="24"/>
                      <a:pt x="13" y="28"/>
                    </a:cubicBezTo>
                    <a:cubicBezTo>
                      <a:pt x="19" y="34"/>
                      <a:pt x="65" y="46"/>
                      <a:pt x="144" y="46"/>
                    </a:cubicBezTo>
                    <a:cubicBezTo>
                      <a:pt x="223" y="46"/>
                      <a:pt x="270" y="34"/>
                      <a:pt x="276" y="28"/>
                    </a:cubicBezTo>
                    <a:cubicBezTo>
                      <a:pt x="273" y="24"/>
                      <a:pt x="255" y="16"/>
                      <a:pt x="204" y="12"/>
                    </a:cubicBezTo>
                    <a:cubicBezTo>
                      <a:pt x="201" y="12"/>
                      <a:pt x="198" y="9"/>
                      <a:pt x="198" y="6"/>
                    </a:cubicBezTo>
                    <a:cubicBezTo>
                      <a:pt x="199" y="2"/>
                      <a:pt x="202" y="0"/>
                      <a:pt x="205" y="0"/>
                    </a:cubicBezTo>
                    <a:cubicBezTo>
                      <a:pt x="260" y="5"/>
                      <a:pt x="288" y="14"/>
                      <a:pt x="288" y="28"/>
                    </a:cubicBezTo>
                    <a:cubicBezTo>
                      <a:pt x="288" y="57"/>
                      <a:pt x="159" y="58"/>
                      <a:pt x="144" y="58"/>
                    </a:cubicBezTo>
                    <a:close/>
                    <a:moveTo>
                      <a:pt x="277" y="28"/>
                    </a:moveTo>
                    <a:cubicBezTo>
                      <a:pt x="277" y="28"/>
                      <a:pt x="277" y="28"/>
                      <a:pt x="27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59">
                <a:extLst>
                  <a:ext uri="{FF2B5EF4-FFF2-40B4-BE49-F238E27FC236}">
                    <a16:creationId xmlns:a16="http://schemas.microsoft.com/office/drawing/2014/main" id="{E9B5ED7F-C447-426A-9300-7092B1076E30}"/>
                  </a:ext>
                </a:extLst>
              </p:cNvPr>
              <p:cNvSpPr>
                <a:spLocks noEditPoints="1"/>
              </p:cNvSpPr>
              <p:nvPr/>
            </p:nvSpPr>
            <p:spPr bwMode="auto">
              <a:xfrm>
                <a:off x="6883" y="806"/>
                <a:ext cx="110" cy="180"/>
              </a:xfrm>
              <a:custGeom>
                <a:avLst/>
                <a:gdLst>
                  <a:gd name="T0" fmla="*/ 66 w 72"/>
                  <a:gd name="T1" fmla="*/ 120 h 120"/>
                  <a:gd name="T2" fmla="*/ 6 w 72"/>
                  <a:gd name="T3" fmla="*/ 120 h 120"/>
                  <a:gd name="T4" fmla="*/ 0 w 72"/>
                  <a:gd name="T5" fmla="*/ 114 h 120"/>
                  <a:gd name="T6" fmla="*/ 0 w 72"/>
                  <a:gd name="T7" fmla="*/ 36 h 120"/>
                  <a:gd name="T8" fmla="*/ 36 w 72"/>
                  <a:gd name="T9" fmla="*/ 0 h 120"/>
                  <a:gd name="T10" fmla="*/ 72 w 72"/>
                  <a:gd name="T11" fmla="*/ 36 h 120"/>
                  <a:gd name="T12" fmla="*/ 72 w 72"/>
                  <a:gd name="T13" fmla="*/ 114 h 120"/>
                  <a:gd name="T14" fmla="*/ 66 w 72"/>
                  <a:gd name="T15" fmla="*/ 120 h 120"/>
                  <a:gd name="T16" fmla="*/ 12 w 72"/>
                  <a:gd name="T17" fmla="*/ 108 h 120"/>
                  <a:gd name="T18" fmla="*/ 60 w 72"/>
                  <a:gd name="T19" fmla="*/ 108 h 120"/>
                  <a:gd name="T20" fmla="*/ 60 w 72"/>
                  <a:gd name="T21" fmla="*/ 36 h 120"/>
                  <a:gd name="T22" fmla="*/ 36 w 72"/>
                  <a:gd name="T23" fmla="*/ 12 h 120"/>
                  <a:gd name="T24" fmla="*/ 12 w 72"/>
                  <a:gd name="T25" fmla="*/ 36 h 120"/>
                  <a:gd name="T26" fmla="*/ 12 w 72"/>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66" y="120"/>
                    </a:moveTo>
                    <a:cubicBezTo>
                      <a:pt x="6" y="120"/>
                      <a:pt x="6" y="120"/>
                      <a:pt x="6" y="120"/>
                    </a:cubicBezTo>
                    <a:cubicBezTo>
                      <a:pt x="3" y="120"/>
                      <a:pt x="0" y="117"/>
                      <a:pt x="0" y="114"/>
                    </a:cubicBezTo>
                    <a:cubicBezTo>
                      <a:pt x="0" y="36"/>
                      <a:pt x="0" y="36"/>
                      <a:pt x="0" y="36"/>
                    </a:cubicBezTo>
                    <a:cubicBezTo>
                      <a:pt x="0" y="16"/>
                      <a:pt x="17" y="0"/>
                      <a:pt x="36" y="0"/>
                    </a:cubicBezTo>
                    <a:cubicBezTo>
                      <a:pt x="56" y="0"/>
                      <a:pt x="72" y="16"/>
                      <a:pt x="72" y="36"/>
                    </a:cubicBezTo>
                    <a:cubicBezTo>
                      <a:pt x="72" y="114"/>
                      <a:pt x="72" y="114"/>
                      <a:pt x="72" y="114"/>
                    </a:cubicBezTo>
                    <a:cubicBezTo>
                      <a:pt x="72" y="117"/>
                      <a:pt x="70" y="120"/>
                      <a:pt x="66" y="120"/>
                    </a:cubicBezTo>
                    <a:close/>
                    <a:moveTo>
                      <a:pt x="12" y="108"/>
                    </a:moveTo>
                    <a:cubicBezTo>
                      <a:pt x="60" y="108"/>
                      <a:pt x="60" y="108"/>
                      <a:pt x="60" y="108"/>
                    </a:cubicBezTo>
                    <a:cubicBezTo>
                      <a:pt x="60" y="36"/>
                      <a:pt x="60" y="36"/>
                      <a:pt x="60" y="36"/>
                    </a:cubicBezTo>
                    <a:cubicBezTo>
                      <a:pt x="60" y="22"/>
                      <a:pt x="50" y="12"/>
                      <a:pt x="36" y="12"/>
                    </a:cubicBezTo>
                    <a:cubicBezTo>
                      <a:pt x="23" y="12"/>
                      <a:pt x="12" y="22"/>
                      <a:pt x="12" y="36"/>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0">
                <a:extLst>
                  <a:ext uri="{FF2B5EF4-FFF2-40B4-BE49-F238E27FC236}">
                    <a16:creationId xmlns:a16="http://schemas.microsoft.com/office/drawing/2014/main" id="{7A35E85A-ED83-4D93-AED5-E58965A173BE}"/>
                  </a:ext>
                </a:extLst>
              </p:cNvPr>
              <p:cNvSpPr>
                <a:spLocks noEditPoints="1"/>
              </p:cNvSpPr>
              <p:nvPr/>
            </p:nvSpPr>
            <p:spPr bwMode="auto">
              <a:xfrm>
                <a:off x="7030" y="806"/>
                <a:ext cx="74"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1">
                <a:extLst>
                  <a:ext uri="{FF2B5EF4-FFF2-40B4-BE49-F238E27FC236}">
                    <a16:creationId xmlns:a16="http://schemas.microsoft.com/office/drawing/2014/main" id="{C12F974F-C706-468B-90D8-77396C0ABE26}"/>
                  </a:ext>
                </a:extLst>
              </p:cNvPr>
              <p:cNvSpPr>
                <a:spLocks noEditPoints="1"/>
              </p:cNvSpPr>
              <p:nvPr/>
            </p:nvSpPr>
            <p:spPr bwMode="auto">
              <a:xfrm>
                <a:off x="6773" y="806"/>
                <a:ext cx="73"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68" name="Picture 2" descr="Viore.org|Voor iedereen die leeft met kanker">
            <a:extLst>
              <a:ext uri="{FF2B5EF4-FFF2-40B4-BE49-F238E27FC236}">
                <a16:creationId xmlns:a16="http://schemas.microsoft.com/office/drawing/2014/main" id="{90B1DFF6-AFF4-624A-934B-BA9B4C592C87}"/>
              </a:ext>
            </a:extLst>
          </p:cNvPr>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9584561" y="6176964"/>
            <a:ext cx="2550631" cy="67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3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descr="Afbeelding met tekst&#10;&#10;Automatisch gegenereerde beschrijving">
            <a:extLst>
              <a:ext uri="{FF2B5EF4-FFF2-40B4-BE49-F238E27FC236}">
                <a16:creationId xmlns:a16="http://schemas.microsoft.com/office/drawing/2014/main" id="{C3DD2681-25D3-23C6-CCDF-DCC2E99A5A7B}"/>
              </a:ext>
            </a:extLst>
          </p:cNvPr>
          <p:cNvPicPr>
            <a:picLocks noChangeAspect="1"/>
          </p:cNvPicPr>
          <p:nvPr/>
        </p:nvPicPr>
        <p:blipFill rotWithShape="1">
          <a:blip r:embed="rId2"/>
          <a:srcRect t="10017"/>
          <a:stretch/>
        </p:blipFill>
        <p:spPr>
          <a:xfrm>
            <a:off x="20" y="1282"/>
            <a:ext cx="12191980" cy="6856718"/>
          </a:xfrm>
          <a:prstGeom prst="rect">
            <a:avLst/>
          </a:prstGeom>
        </p:spPr>
      </p:pic>
    </p:spTree>
    <p:extLst>
      <p:ext uri="{BB962C8B-B14F-4D97-AF65-F5344CB8AC3E}">
        <p14:creationId xmlns:p14="http://schemas.microsoft.com/office/powerpoint/2010/main" val="286839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CC5B3-D923-2DBA-3116-EB0F14FDBE84}"/>
              </a:ext>
            </a:extLst>
          </p:cNvPr>
          <p:cNvSpPr>
            <a:spLocks noGrp="1"/>
          </p:cNvSpPr>
          <p:nvPr>
            <p:ph type="title"/>
          </p:nvPr>
        </p:nvSpPr>
        <p:spPr/>
        <p:txBody>
          <a:bodyPr/>
          <a:lstStyle/>
          <a:p>
            <a:r>
              <a:rPr lang="nl-NL" dirty="0"/>
              <a:t>Motie</a:t>
            </a:r>
          </a:p>
        </p:txBody>
      </p:sp>
      <p:sp>
        <p:nvSpPr>
          <p:cNvPr id="3" name="Tijdelijke aanduiding voor inhoud 2">
            <a:extLst>
              <a:ext uri="{FF2B5EF4-FFF2-40B4-BE49-F238E27FC236}">
                <a16:creationId xmlns:a16="http://schemas.microsoft.com/office/drawing/2014/main" id="{E459E78A-B0B2-97AE-ACF3-C91F343A7095}"/>
              </a:ext>
            </a:extLst>
          </p:cNvPr>
          <p:cNvSpPr>
            <a:spLocks noGrp="1"/>
          </p:cNvSpPr>
          <p:nvPr>
            <p:ph idx="1"/>
          </p:nvPr>
        </p:nvSpPr>
        <p:spPr/>
        <p:txBody>
          <a:bodyPr>
            <a:normAutofit fontScale="92500" lnSpcReduction="10000"/>
          </a:bodyPr>
          <a:lstStyle/>
          <a:p>
            <a:pPr marL="0" indent="0">
              <a:buNone/>
            </a:pPr>
            <a:r>
              <a:rPr lang="nl-NL" sz="2800" b="0" i="0" u="none" strike="noStrike" dirty="0">
                <a:solidFill>
                  <a:srgbClr val="222222"/>
                </a:solidFill>
                <a:effectLst/>
                <a:ea typeface="Times New Roman" panose="02020603050405020304" pitchFamily="18" charset="0"/>
                <a:cs typeface="Times New Roman" panose="02020603050405020304" pitchFamily="18" charset="0"/>
              </a:rPr>
              <a:t>Caroline van der Plas (BBB) heeft tijdens het debat over het Integraal Zorgakkoord op 20 oktober 2022 een motie ingediend.</a:t>
            </a:r>
            <a:br>
              <a:rPr lang="nl-NL" sz="2800" b="0" i="0" u="none" strike="noStrike" dirty="0">
                <a:solidFill>
                  <a:srgbClr val="222222"/>
                </a:solidFill>
                <a:effectLst/>
                <a:ea typeface="Times New Roman" panose="02020603050405020304" pitchFamily="18" charset="0"/>
                <a:cs typeface="Times New Roman" panose="02020603050405020304" pitchFamily="18" charset="0"/>
              </a:rPr>
            </a:br>
            <a:br>
              <a:rPr lang="nl-NL" sz="2800" b="0" i="0" u="none" strike="noStrike" dirty="0">
                <a:solidFill>
                  <a:srgbClr val="222222"/>
                </a:solidFill>
                <a:effectLst/>
                <a:ea typeface="Times New Roman" panose="02020603050405020304" pitchFamily="18" charset="0"/>
                <a:cs typeface="Times New Roman" panose="02020603050405020304" pitchFamily="18" charset="0"/>
              </a:rPr>
            </a:br>
            <a:r>
              <a:rPr lang="nl-NL" sz="2800" b="0" i="0" u="none" strike="noStrike" dirty="0">
                <a:solidFill>
                  <a:srgbClr val="222222"/>
                </a:solidFill>
                <a:effectLst/>
                <a:ea typeface="Times New Roman" panose="02020603050405020304" pitchFamily="18" charset="0"/>
                <a:cs typeface="Times New Roman" panose="02020603050405020304" pitchFamily="18" charset="0"/>
              </a:rPr>
              <a:t>Hierin verzoekt zij de regering om te onderzoeken hoe vormen van informele nazorg bij kanker (zoals geleverd bij Viore) verder gestimuleerd kunnen worden, afgestemd op de formele ziekenhuiszorg, met behoud van het specifieke karakter van informele zorg en te onderzoeken of en hoe deze zorg duurzaam kan worden verankerd binnen het oncologisch zorgpad.</a:t>
            </a:r>
            <a:br>
              <a:rPr lang="nl-NL" sz="2800" b="0" i="0" u="none" strike="noStrike" dirty="0">
                <a:solidFill>
                  <a:srgbClr val="222222"/>
                </a:solidFill>
                <a:effectLst/>
                <a:ea typeface="Times New Roman" panose="02020603050405020304" pitchFamily="18" charset="0"/>
                <a:cs typeface="Times New Roman" panose="02020603050405020304" pitchFamily="18" charset="0"/>
              </a:rPr>
            </a:br>
            <a:br>
              <a:rPr lang="nl-NL" sz="2800" b="0" i="0" u="none" strike="noStrike" dirty="0">
                <a:solidFill>
                  <a:srgbClr val="222222"/>
                </a:solidFill>
                <a:effectLst/>
                <a:ea typeface="Times New Roman" panose="02020603050405020304" pitchFamily="18" charset="0"/>
                <a:cs typeface="Times New Roman" panose="02020603050405020304" pitchFamily="18" charset="0"/>
              </a:rPr>
            </a:br>
            <a:r>
              <a:rPr lang="nl-NL" sz="2800" b="0" i="0" u="none" strike="noStrike" dirty="0">
                <a:solidFill>
                  <a:srgbClr val="222222"/>
                </a:solidFill>
                <a:effectLst/>
                <a:ea typeface="Times New Roman" panose="02020603050405020304" pitchFamily="18" charset="0"/>
                <a:cs typeface="Times New Roman" panose="02020603050405020304" pitchFamily="18" charset="0"/>
              </a:rPr>
              <a:t>Minister Kuipers reageerde positief en laat het oordeel hierover aan de Kamer. Op dinsdag 1 november 2022 </a:t>
            </a:r>
            <a:r>
              <a:rPr lang="nl-NL" dirty="0">
                <a:solidFill>
                  <a:srgbClr val="222222"/>
                </a:solidFill>
                <a:ea typeface="Times New Roman" panose="02020603050405020304" pitchFamily="18" charset="0"/>
                <a:cs typeface="Times New Roman" panose="02020603050405020304" pitchFamily="18" charset="0"/>
              </a:rPr>
              <a:t>is</a:t>
            </a:r>
            <a:r>
              <a:rPr lang="nl-NL" sz="2800" b="0" i="0" u="none" strike="noStrike" dirty="0">
                <a:solidFill>
                  <a:srgbClr val="222222"/>
                </a:solidFill>
                <a:effectLst/>
                <a:ea typeface="Times New Roman" panose="02020603050405020304" pitchFamily="18" charset="0"/>
                <a:cs typeface="Times New Roman" panose="02020603050405020304" pitchFamily="18" charset="0"/>
              </a:rPr>
              <a:t> er over de motie gestemd</a:t>
            </a:r>
            <a:r>
              <a:rPr lang="nl-NL" dirty="0">
                <a:solidFill>
                  <a:srgbClr val="222222"/>
                </a:solidFill>
                <a:ea typeface="Times New Roman" panose="02020603050405020304" pitchFamily="18" charset="0"/>
                <a:cs typeface="Times New Roman" panose="02020603050405020304" pitchFamily="18" charset="0"/>
              </a:rPr>
              <a:t> en aangenomen.</a:t>
            </a:r>
            <a:endParaRPr lang="nl-NL" sz="3600" b="0" i="0" u="none" strike="noStrike" dirty="0">
              <a:effectLst/>
            </a:endParaRPr>
          </a:p>
          <a:p>
            <a:endParaRPr lang="nl-NL" dirty="0"/>
          </a:p>
        </p:txBody>
      </p:sp>
    </p:spTree>
    <p:extLst>
      <p:ext uri="{BB962C8B-B14F-4D97-AF65-F5344CB8AC3E}">
        <p14:creationId xmlns:p14="http://schemas.microsoft.com/office/powerpoint/2010/main" val="8037811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1713</Words>
  <Application>Microsoft Macintosh PowerPoint</Application>
  <PresentationFormat>Breedbeeld</PresentationFormat>
  <Paragraphs>236</Paragraphs>
  <Slides>30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Calibri Light</vt:lpstr>
      <vt:lpstr>GillSans-Light</vt:lpstr>
      <vt:lpstr>Times New Roman</vt:lpstr>
      <vt:lpstr>Verdana</vt:lpstr>
      <vt:lpstr>Kantoorthema</vt:lpstr>
      <vt:lpstr>Meer Jaren Plan ‘22-’26</vt:lpstr>
      <vt:lpstr>Wat komt er op ons af? </vt:lpstr>
      <vt:lpstr>Wat komt er op ons af? </vt:lpstr>
      <vt:lpstr>Wat komt er op ons af? </vt:lpstr>
      <vt:lpstr>Wat komt er op ons af? </vt:lpstr>
      <vt:lpstr>Informele oncologische ondersteuning </vt:lpstr>
      <vt:lpstr>PowerPoint-presentatie</vt:lpstr>
      <vt:lpstr>PowerPoint-presentatie</vt:lpstr>
      <vt:lpstr>Motie</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Wat komt er op ons af? </vt:lpstr>
      <vt:lpstr>TOEKOMSTVISIE: VISIE 2030</vt:lpstr>
      <vt:lpstr>TOEKOMSTVISIE: TRENDS 2022-2030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Verkenning samenwerking</dc:title>
  <dc:creator>Michel Rudolphie</dc:creator>
  <cp:lastModifiedBy>Michel Rudolphie</cp:lastModifiedBy>
  <cp:revision>67</cp:revision>
  <cp:lastPrinted>2022-10-28T08:01:53Z</cp:lastPrinted>
  <dcterms:created xsi:type="dcterms:W3CDTF">2022-01-16T11:38:07Z</dcterms:created>
  <dcterms:modified xsi:type="dcterms:W3CDTF">2022-11-30T11:19:31Z</dcterms:modified>
</cp:coreProperties>
</file>